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258" r:id="rId3"/>
    <p:sldId id="259" r:id="rId4"/>
    <p:sldId id="263"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43365F-E698-4315-BCE2-D795F47568B2}" v="2" dt="2024-08-22T02:26:40.6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45574" autoAdjust="0"/>
  </p:normalViewPr>
  <p:slideViewPr>
    <p:cSldViewPr snapToGrid="0" showGuides="1">
      <p:cViewPr varScale="1">
        <p:scale>
          <a:sx n="43" d="100"/>
          <a:sy n="43" d="100"/>
        </p:scale>
        <p:origin x="2616" y="52"/>
      </p:cViewPr>
      <p:guideLst>
        <p:guide orient="horz" pos="2232"/>
        <p:guide pos="3840"/>
      </p:guideLst>
    </p:cSldViewPr>
  </p:slideViewPr>
  <p:notesTextViewPr>
    <p:cViewPr>
      <p:scale>
        <a:sx n="1" d="1"/>
        <a:sy n="1" d="1"/>
      </p:scale>
      <p:origin x="0" y="-123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9DE2D-E7DB-41D3-8BA5-D756CEE11E13}" type="datetimeFigureOut">
              <a:rPr lang="en-US" smtClean="0"/>
              <a:t>8/22/2024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65C21A-2DD9-4A12-8965-D377282A9C4D}" type="slidenum">
              <a:rPr lang="en-US" smtClean="0"/>
              <a:t>‹#›</a:t>
            </a:fld>
            <a:endParaRPr lang="en-US"/>
          </a:p>
        </p:txBody>
      </p:sp>
    </p:spTree>
    <p:extLst>
      <p:ext uri="{BB962C8B-B14F-4D97-AF65-F5344CB8AC3E}">
        <p14:creationId xmlns:p14="http://schemas.microsoft.com/office/powerpoint/2010/main" val="1605218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Thành phần và Mô tả Luồng</a:t>
            </a:r>
          </a:p>
          <a:p>
            <a:pPr>
              <a:buFont typeface="+mj-lt"/>
              <a:buAutoNum type="arabicPeriod"/>
            </a:pPr>
            <a:r>
              <a:rPr lang="vi-VN" b="1" dirty="0"/>
              <a:t>Đầu vào của Người dùng (1):</a:t>
            </a:r>
            <a:endParaRPr lang="vi-VN" dirty="0"/>
          </a:p>
          <a:p>
            <a:pPr marL="742950" lvl="1" indent="-285750">
              <a:buFont typeface="+mj-lt"/>
              <a:buAutoNum type="arabicPeriod"/>
            </a:pPr>
            <a:r>
              <a:rPr lang="vi-VN" dirty="0"/>
              <a:t>Người dùng tương tác với hệ thống bằng cách cung cấp các câu lệnh, tham số cơ sở dữ liệu, hoặc các tập tin. Đầu vào này sẽ được truyền vào hệ thống để bắt đầu truy vấn hoặc yêu cầu thông tin.</a:t>
            </a:r>
          </a:p>
          <a:p>
            <a:pPr>
              <a:buFont typeface="+mj-lt"/>
              <a:buAutoNum type="arabicPeriod"/>
            </a:pPr>
            <a:r>
              <a:rPr lang="vi-VN" b="1" dirty="0"/>
              <a:t>Thiết lập Kết nối (2, 3, 13):</a:t>
            </a:r>
            <a:endParaRPr lang="vi-VN" dirty="0"/>
          </a:p>
          <a:p>
            <a:pPr marL="742950" lvl="1" indent="-285750">
              <a:buFont typeface="+mj-lt"/>
              <a:buAutoNum type="arabicPeriod"/>
            </a:pPr>
            <a:r>
              <a:rPr lang="vi-VN" dirty="0"/>
              <a:t>Hệ thống thiết lập kết nối với nguồn dữ liệu thông qua các kết nối JDBC, ODBC, hoặc Thrift. Nguồn dữ liệu có thể là nhiều cơ sở dữ liệu khác nhau như SQL Server, Oracle, Riak, MySQL, v.v.</a:t>
            </a:r>
          </a:p>
          <a:p>
            <a:pPr marL="742950" lvl="1" indent="-285750">
              <a:buFont typeface="+mj-lt"/>
              <a:buAutoNum type="arabicPeriod"/>
            </a:pPr>
            <a:r>
              <a:rPr lang="vi-VN" dirty="0"/>
              <a:t>Cụ thể:</a:t>
            </a:r>
          </a:p>
          <a:p>
            <a:pPr marL="1143000" lvl="2" indent="-228600">
              <a:buFont typeface="+mj-lt"/>
              <a:buAutoNum type="arabicPeriod"/>
            </a:pPr>
            <a:r>
              <a:rPr lang="vi-VN" b="1" dirty="0"/>
              <a:t>(2)</a:t>
            </a:r>
            <a:r>
              <a:rPr lang="vi-VN" dirty="0"/>
              <a:t> Yêu cầu kết nối được thực hiện từ nguồn dữ liệu đến DataHub để nạp metadata.</a:t>
            </a:r>
          </a:p>
          <a:p>
            <a:pPr marL="1143000" lvl="2" indent="-228600">
              <a:buFont typeface="+mj-lt"/>
              <a:buAutoNum type="arabicPeriod"/>
            </a:pPr>
            <a:r>
              <a:rPr lang="vi-VN" b="1" dirty="0"/>
              <a:t>(3)</a:t>
            </a:r>
            <a:r>
              <a:rPr lang="vi-VN" dirty="0"/>
              <a:t> Kết nối được thiết lập với các nguồn dữ liệu để lấy dữ liệu cần thiết.</a:t>
            </a:r>
          </a:p>
          <a:p>
            <a:pPr>
              <a:buFont typeface="+mj-lt"/>
              <a:buAutoNum type="arabicPeriod"/>
            </a:pPr>
            <a:r>
              <a:rPr lang="vi-VN" b="1" dirty="0"/>
              <a:t>Tương tác với DataHub (5, 6):</a:t>
            </a:r>
            <a:endParaRPr lang="vi-VN" dirty="0"/>
          </a:p>
          <a:p>
            <a:pPr marL="742950" lvl="1" indent="-285750">
              <a:buFont typeface="+mj-lt"/>
              <a:buAutoNum type="arabicPeriod"/>
            </a:pPr>
            <a:r>
              <a:rPr lang="vi-VN" b="1" dirty="0"/>
              <a:t>(5)</a:t>
            </a:r>
            <a:r>
              <a:rPr lang="vi-VN" dirty="0"/>
              <a:t> Hệ thống yêu cầu metadata từ DataHub.</a:t>
            </a:r>
          </a:p>
          <a:p>
            <a:pPr marL="742950" lvl="1" indent="-285750">
              <a:buFont typeface="+mj-lt"/>
              <a:buAutoNum type="arabicPeriod"/>
            </a:pPr>
            <a:r>
              <a:rPr lang="vi-VN" b="1" dirty="0"/>
              <a:t>(6)</a:t>
            </a:r>
            <a:r>
              <a:rPr lang="vi-VN" dirty="0"/>
              <a:t> Metadata được nạp vào hệ thống từ DataHub và được lưu trữ trong Redis Stack để truy cập hiệu quả.</a:t>
            </a:r>
          </a:p>
          <a:p>
            <a:pPr>
              <a:buFont typeface="+mj-lt"/>
              <a:buAutoNum type="arabicPeriod"/>
            </a:pPr>
            <a:r>
              <a:rPr lang="vi-VN" b="1" dirty="0"/>
              <a:t>Lưu trữ và Cache (9, 9.1, 9.2, 8):</a:t>
            </a:r>
            <a:endParaRPr lang="vi-VN" dirty="0"/>
          </a:p>
          <a:p>
            <a:pPr marL="742950" lvl="1" indent="-285750">
              <a:buFont typeface="+mj-lt"/>
              <a:buAutoNum type="arabicPeriod"/>
            </a:pPr>
            <a:r>
              <a:rPr lang="vi-VN" b="1" dirty="0"/>
              <a:t>(9)</a:t>
            </a:r>
            <a:r>
              <a:rPr lang="vi-VN" dirty="0"/>
              <a:t> Tìm kiếm ngữ nghĩa và lưu trữ:</a:t>
            </a:r>
          </a:p>
          <a:p>
            <a:pPr marL="1143000" lvl="2" indent="-228600">
              <a:buFont typeface="+mj-lt"/>
              <a:buAutoNum type="arabicPeriod"/>
            </a:pPr>
            <a:r>
              <a:rPr lang="vi-VN" b="1" dirty="0"/>
              <a:t>(9.1)</a:t>
            </a:r>
            <a:r>
              <a:rPr lang="vi-VN" dirty="0"/>
              <a:t> Lưu trữ metadata liên quan đến việc lưu dữ liệu trong Redis Stack để truy xuất sau này.</a:t>
            </a:r>
          </a:p>
          <a:p>
            <a:pPr marL="1143000" lvl="2" indent="-228600">
              <a:buFont typeface="+mj-lt"/>
              <a:buAutoNum type="arabicPeriod"/>
            </a:pPr>
            <a:r>
              <a:rPr lang="vi-VN" b="1" dirty="0"/>
              <a:t>(9.2)</a:t>
            </a:r>
            <a:r>
              <a:rPr lang="vi-VN" dirty="0"/>
              <a:t> Thành phần tìm kiếm ngữ nghĩa tương tác với cache, cho phép lưu trữ và truy xuất kết quả SQL hiệu quả.</a:t>
            </a:r>
          </a:p>
          <a:p>
            <a:pPr marL="742950" lvl="1" indent="-285750">
              <a:buFont typeface="+mj-lt"/>
              <a:buAutoNum type="arabicPeriod"/>
            </a:pPr>
            <a:r>
              <a:rPr lang="vi-VN" b="1" dirty="0"/>
              <a:t>(8)</a:t>
            </a:r>
            <a:r>
              <a:rPr lang="vi-VN" dirty="0"/>
              <a:t> Cơ chế cache lưu trữ các kết quả để tăng tốc các truy vấn tiếp theo và giảm thiểu các tính toán thừa.</a:t>
            </a:r>
          </a:p>
          <a:p>
            <a:pPr>
              <a:buFont typeface="+mj-lt"/>
              <a:buAutoNum type="arabicPeriod"/>
            </a:pPr>
            <a:r>
              <a:rPr lang="vi-VN" b="1" dirty="0"/>
              <a:t>Quản lý RAG (10, 11):</a:t>
            </a:r>
            <a:endParaRPr lang="vi-VN" dirty="0"/>
          </a:p>
          <a:p>
            <a:pPr marL="742950" lvl="1" indent="-285750">
              <a:buFont typeface="+mj-lt"/>
              <a:buAutoNum type="arabicPeriod"/>
            </a:pPr>
            <a:r>
              <a:rPr lang="vi-VN" b="1" dirty="0"/>
              <a:t>(10)</a:t>
            </a:r>
            <a:r>
              <a:rPr lang="vi-VN" dirty="0"/>
              <a:t> Thành phần Quản lý RAG xử lý logic kết hợp các câu lệnh với dữ liệu và metadata liên quan để tạo ra truy vấn có ngữ cảnh phù hợp.</a:t>
            </a:r>
          </a:p>
          <a:p>
            <a:pPr marL="742950" lvl="1" indent="-285750">
              <a:buFont typeface="+mj-lt"/>
              <a:buAutoNum type="arabicPeriod"/>
            </a:pPr>
            <a:r>
              <a:rPr lang="vi-VN" b="1" dirty="0"/>
              <a:t>(11)</a:t>
            </a:r>
            <a:r>
              <a:rPr lang="vi-VN" dirty="0"/>
              <a:t> Câu lệnh kết hợp này được gửi đến mô hình LLM (Mô hình Ngôn ngữ) để xử lý và tạo truy vấn.</a:t>
            </a:r>
          </a:p>
          <a:p>
            <a:pPr>
              <a:buFont typeface="+mj-lt"/>
              <a:buAutoNum type="arabicPeriod"/>
            </a:pPr>
            <a:r>
              <a:rPr lang="vi-VN" b="1" dirty="0"/>
              <a:t>Mô hình LLM và Thực thi SQL (12, 13, 14):</a:t>
            </a:r>
            <a:endParaRPr lang="vi-VN" dirty="0"/>
          </a:p>
          <a:p>
            <a:pPr marL="742950" lvl="1" indent="-285750">
              <a:buFont typeface="+mj-lt"/>
              <a:buAutoNum type="arabicPeriod"/>
            </a:pPr>
            <a:r>
              <a:rPr lang="vi-VN" b="1" dirty="0"/>
              <a:t>(12)</a:t>
            </a:r>
            <a:r>
              <a:rPr lang="vi-VN" dirty="0"/>
              <a:t> Mô hình LLM nhận câu lệnh kết hợp và tạo ra một truy vấn SQL hoặc phản hồi tương tự.</a:t>
            </a:r>
          </a:p>
          <a:p>
            <a:pPr marL="742950" lvl="1" indent="-285750">
              <a:buFont typeface="+mj-lt"/>
              <a:buAutoNum type="arabicPeriod"/>
            </a:pPr>
            <a:r>
              <a:rPr lang="vi-VN" b="1" dirty="0"/>
              <a:t>(13)</a:t>
            </a:r>
            <a:r>
              <a:rPr lang="vi-VN" dirty="0"/>
              <a:t> Bộ máy Thực thi SQL thực hiện truy vấn được tạo ra đối với các kết nối đã thiết lập, lấy dữ liệu cần thiết từ các nguồn dữ liệu.</a:t>
            </a:r>
          </a:p>
          <a:p>
            <a:pPr marL="742950" lvl="1" indent="-285750">
              <a:buFont typeface="+mj-lt"/>
              <a:buAutoNum type="arabicPeriod"/>
            </a:pPr>
            <a:r>
              <a:rPr lang="vi-VN" b="1" dirty="0"/>
              <a:t>(14)</a:t>
            </a:r>
            <a:r>
              <a:rPr lang="vi-VN" dirty="0"/>
              <a:t> Kết quả từ Bộ máy Thực thi SQL được trả về Quản lý RAG.</a:t>
            </a:r>
          </a:p>
          <a:p>
            <a:pPr>
              <a:buFont typeface="+mj-lt"/>
              <a:buAutoNum type="arabicPeriod"/>
            </a:pPr>
            <a:r>
              <a:rPr lang="vi-VN" b="1" dirty="0"/>
              <a:t>Trả về và Lưu trữ Kết quả (15):</a:t>
            </a:r>
            <a:endParaRPr lang="vi-VN" dirty="0"/>
          </a:p>
          <a:p>
            <a:pPr marL="742950" lvl="1" indent="-285750">
              <a:buFont typeface="+mj-lt"/>
              <a:buAutoNum type="arabicPeriod"/>
            </a:pPr>
            <a:r>
              <a:rPr lang="vi-VN" b="1" dirty="0"/>
              <a:t>(15)</a:t>
            </a:r>
            <a:r>
              <a:rPr lang="vi-VN" dirty="0"/>
              <a:t> Các kết quả cuối cùng được lưu trữ trong cache và lưu trữ metadata, đảm bảo rằng các truy vấn tương tự trong tương lai có thể được xử lý hiệu quả hơn.</a:t>
            </a:r>
          </a:p>
          <a:p>
            <a:pPr marL="742950" lvl="1" indent="-285750">
              <a:buFont typeface="+mj-lt"/>
              <a:buAutoNum type="arabicPeriod"/>
            </a:pPr>
            <a:r>
              <a:rPr lang="vi-VN" dirty="0"/>
              <a:t>Kết quả sau đó được trả về người dùng dưới dạng phản hồi.</a:t>
            </a:r>
          </a:p>
          <a:p>
            <a:pPr>
              <a:buFont typeface="+mj-lt"/>
              <a:buAutoNum type="arabicPeriod"/>
            </a:pPr>
            <a:r>
              <a:rPr lang="vi-VN" b="1" dirty="0"/>
              <a:t>Đầu ra của Người dùng (7, 7.1, 15):</a:t>
            </a:r>
            <a:endParaRPr lang="vi-VN" dirty="0"/>
          </a:p>
          <a:p>
            <a:pPr marL="742950" lvl="1" indent="-285750">
              <a:buFont typeface="+mj-lt"/>
              <a:buAutoNum type="arabicPeriod"/>
            </a:pPr>
            <a:r>
              <a:rPr lang="vi-VN" b="1" dirty="0"/>
              <a:t>(7)</a:t>
            </a:r>
            <a:r>
              <a:rPr lang="vi-VN" dirty="0"/>
              <a:t> Yêu cầu đã xử lý cùng với kết quả được trả về người dùng.</a:t>
            </a:r>
          </a:p>
          <a:p>
            <a:pPr marL="742950" lvl="1" indent="-285750">
              <a:buFont typeface="+mj-lt"/>
              <a:buAutoNum type="arabicPeriod"/>
            </a:pPr>
            <a:r>
              <a:rPr lang="vi-VN" b="1" dirty="0"/>
              <a:t>(7.1)</a:t>
            </a:r>
            <a:r>
              <a:rPr lang="vi-VN" dirty="0"/>
              <a:t> Người dùng nhận được đầu ra cuối cùng, có thể là một phản hồi văn bản, các điểm cuối API, kết quả SDK, hoặc bất kỳ định dạng nào liên quan đến truy vấn.</a:t>
            </a:r>
            <a:r>
              <a:rPr lang="en-US" dirty="0"/>
              <a:t> CCAI </a:t>
            </a:r>
            <a:r>
              <a:rPr lang="en-US" dirty="0" err="1"/>
              <a:t>intergration</a:t>
            </a:r>
            <a:endParaRPr lang="vi-VN" dirty="0"/>
          </a:p>
          <a:p>
            <a:r>
              <a:rPr lang="vi-VN" b="1" dirty="0"/>
              <a:t>Model Zoo</a:t>
            </a:r>
          </a:p>
          <a:p>
            <a:pPr>
              <a:buFont typeface="Arial" panose="020B0604020202020204" pitchFamily="34" charset="0"/>
              <a:buChar char="•"/>
            </a:pPr>
            <a:r>
              <a:rPr lang="vi-VN" dirty="0"/>
              <a:t>Thành phần này có thể là một kho lưu trữ các mô hình đã được huấn luyện trước hoặc các phiên bản được điều chỉnh, mà mô hình LLM có thể chọn hoặc sử dụng trong quá trình tạo truy vấn. Nó không được đánh số trực tiếp trong luồng nhưng đóng vai trò quan trọng trong chức năng của Mô hình LLM.</a:t>
            </a:r>
          </a:p>
          <a:p>
            <a:endParaRPr lang="en-US" dirty="0"/>
          </a:p>
        </p:txBody>
      </p:sp>
      <p:sp>
        <p:nvSpPr>
          <p:cNvPr id="4" name="Slide Number Placeholder 3"/>
          <p:cNvSpPr>
            <a:spLocks noGrp="1"/>
          </p:cNvSpPr>
          <p:nvPr>
            <p:ph type="sldNum" sz="quarter" idx="5"/>
          </p:nvPr>
        </p:nvSpPr>
        <p:spPr/>
        <p:txBody>
          <a:bodyPr/>
          <a:lstStyle/>
          <a:p>
            <a:fld id="{6B65C21A-2DD9-4A12-8965-D377282A9C4D}" type="slidenum">
              <a:rPr lang="en-US" smtClean="0"/>
              <a:t>3</a:t>
            </a:fld>
            <a:endParaRPr lang="en-US"/>
          </a:p>
        </p:txBody>
      </p:sp>
    </p:spTree>
    <p:extLst>
      <p:ext uri="{BB962C8B-B14F-4D97-AF65-F5344CB8AC3E}">
        <p14:creationId xmlns:p14="http://schemas.microsoft.com/office/powerpoint/2010/main" val="386256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Naive RAG</a:t>
            </a:r>
          </a:p>
          <a:p>
            <a:r>
              <a:rPr lang="vi-VN" b="1" dirty="0"/>
              <a:t>Naive RAG</a:t>
            </a:r>
            <a:r>
              <a:rPr lang="vi-VN" dirty="0"/>
              <a:t> là một phương pháp cơ bản và đơn giản trong việc truy xuất thông tin kết hợp với mô hình ngôn ngữ lớn (LLM). Quá trình này bao gồm các bước sau:</a:t>
            </a:r>
          </a:p>
          <a:p>
            <a:pPr>
              <a:buFont typeface="+mj-lt"/>
              <a:buAutoNum type="arabicPeriod"/>
            </a:pPr>
            <a:r>
              <a:rPr lang="vi-VN" b="1" dirty="0"/>
              <a:t>User (Người dùng)</a:t>
            </a:r>
            <a:r>
              <a:rPr lang="vi-VN" dirty="0"/>
              <a:t>: Người dùng tương tác với hệ thống bằng cách nhập một truy vấn (câu hỏi hoặc yêu cầu).</a:t>
            </a:r>
          </a:p>
          <a:p>
            <a:pPr>
              <a:buFont typeface="+mj-lt"/>
              <a:buAutoNum type="arabicPeriod"/>
            </a:pPr>
            <a:r>
              <a:rPr lang="vi-VN" b="1" dirty="0"/>
              <a:t>Query (Truy vấn)</a:t>
            </a:r>
            <a:r>
              <a:rPr lang="vi-VN" dirty="0"/>
              <a:t>: Đây là đầu vào của người dùng, câu hỏi mà họ muốn hệ thống trả lời.</a:t>
            </a:r>
          </a:p>
          <a:p>
            <a:pPr>
              <a:buFont typeface="+mj-lt"/>
              <a:buAutoNum type="arabicPeriod"/>
            </a:pPr>
            <a:r>
              <a:rPr lang="vi-VN" b="1" dirty="0"/>
              <a:t>Documents (Tài liệu)</a:t>
            </a:r>
            <a:r>
              <a:rPr lang="vi-VN" dirty="0"/>
              <a:t>: Đây là các nguồn dữ liệu hoặc nội dung mà hệ thống sẽ tìm kiếm để truy xuất thông tin liên quan. Các tài liệu này có thể là văn bản, cơ sở dữ liệu, hoặc bất kỳ dữ liệu nào có cấu trúc hoặc không có cấu trúc.</a:t>
            </a:r>
          </a:p>
          <a:p>
            <a:pPr>
              <a:buFont typeface="+mj-lt"/>
              <a:buAutoNum type="arabicPeriod"/>
            </a:pPr>
            <a:r>
              <a:rPr lang="vi-VN" b="1" dirty="0"/>
              <a:t>Indexing (Lập chỉ mục)</a:t>
            </a:r>
            <a:r>
              <a:rPr lang="vi-VN" dirty="0"/>
              <a:t>: Quá trình tổ chức các tài liệu để chúng dễ dàng tìm kiếm và truy xuất. Việc lập chỉ mục thường liên quan đến việc tạo ra một chỉ mục tìm kiếm, giúp tăng tốc độ truy xuất thông tin.</a:t>
            </a:r>
          </a:p>
          <a:p>
            <a:pPr>
              <a:buFont typeface="+mj-lt"/>
              <a:buAutoNum type="arabicPeriod"/>
            </a:pPr>
            <a:r>
              <a:rPr lang="vi-VN" b="1" dirty="0"/>
              <a:t>Retrieval (Truy xuất)</a:t>
            </a:r>
            <a:r>
              <a:rPr lang="vi-VN" dirty="0"/>
              <a:t>: Thành phần chịu trách nhiệm tìm kiếm các tài liệu đã được lập chỉ mục dựa trên truy vấn của người dùng. Nó trích xuất các tài liệu hoặc thông tin liên quan có thể giúp trả lời truy vấn.</a:t>
            </a:r>
          </a:p>
          <a:p>
            <a:pPr>
              <a:buFont typeface="+mj-lt"/>
              <a:buAutoNum type="arabicPeriod"/>
            </a:pPr>
            <a:r>
              <a:rPr lang="vi-VN" b="1" dirty="0"/>
              <a:t>Prompt (Gợi ý)</a:t>
            </a:r>
            <a:r>
              <a:rPr lang="vi-VN" dirty="0"/>
              <a:t>: Sau khi truy xuất các tài liệu liên quan, hệ thống tạo ra một gợi ý để cung cấp cho mô hình ngôn ngữ lớn (LLM). Gợi ý này có thể bao gồm truy vấn của người dùng và thông tin đã truy xuất để hướng dẫn mô hình tạo ra câu trả lời chính xác hơn.</a:t>
            </a:r>
          </a:p>
          <a:p>
            <a:pPr>
              <a:buFont typeface="+mj-lt"/>
              <a:buAutoNum type="arabicPeriod"/>
            </a:pPr>
            <a:r>
              <a:rPr lang="vi-VN" b="1" dirty="0"/>
              <a:t>Frozen LLM (Mô hình ngôn ngữ lớn "đóng băng")</a:t>
            </a:r>
            <a:r>
              <a:rPr lang="vi-VN" dirty="0"/>
              <a:t>: Một mô hình ngôn ngữ lớn đã được huấn luyện trước và không được cập nhật thêm. Nó tạo ra câu trả lời cuối cùng dựa trên gợi ý. Thuật ngữ "đóng băng" chỉ ra rằng mô hình này không được tinh chỉnh hoặc điều chỉnh thêm; nó được sử dụng nguyên trạng để tạo ra câu trả lời.</a:t>
            </a:r>
          </a:p>
          <a:p>
            <a:pPr>
              <a:buFont typeface="+mj-lt"/>
              <a:buAutoNum type="arabicPeriod"/>
            </a:pPr>
            <a:r>
              <a:rPr lang="vi-VN" b="1" dirty="0"/>
              <a:t>Output (Kết quả)</a:t>
            </a:r>
            <a:r>
              <a:rPr lang="vi-VN" dirty="0"/>
              <a:t>: Câu trả lời cuối cùng do LLM tạo ra được cung cấp lại cho người dùng như là câu trả lời cho truy vấn của họ.</a:t>
            </a:r>
          </a:p>
          <a:p>
            <a:r>
              <a:rPr lang="vi-VN" b="1" dirty="0"/>
              <a:t>Tóm lại</a:t>
            </a:r>
            <a:r>
              <a:rPr lang="vi-VN" dirty="0"/>
              <a:t>, phương pháp Naive RAG bao gồm việc truy xuất các tài liệu liên quan dựa trên truy vấn của người dùng, tạo ra một gợi ý từ thông tin đã truy xuất, và chuyển nó vào một mô hình ngôn ngữ lớn đã được huấn luyện trước để tạo ra câu trả lời. Sự đơn giản của phương pháp này nằm ở việc nó phụ thuộc vào các kỹ thuật truy xuất cơ bản và một mô hình LLM không được tinh chỉnh.</a:t>
            </a:r>
          </a:p>
          <a:p>
            <a:endParaRPr lang="en-US" dirty="0"/>
          </a:p>
        </p:txBody>
      </p:sp>
      <p:sp>
        <p:nvSpPr>
          <p:cNvPr id="4" name="Slide Number Placeholder 3"/>
          <p:cNvSpPr>
            <a:spLocks noGrp="1"/>
          </p:cNvSpPr>
          <p:nvPr>
            <p:ph type="sldNum" sz="quarter" idx="5"/>
          </p:nvPr>
        </p:nvSpPr>
        <p:spPr/>
        <p:txBody>
          <a:bodyPr/>
          <a:lstStyle/>
          <a:p>
            <a:fld id="{6B65C21A-2DD9-4A12-8965-D377282A9C4D}" type="slidenum">
              <a:rPr lang="en-US" smtClean="0"/>
              <a:t>5</a:t>
            </a:fld>
            <a:endParaRPr lang="en-US"/>
          </a:p>
        </p:txBody>
      </p:sp>
    </p:spTree>
    <p:extLst>
      <p:ext uri="{BB962C8B-B14F-4D97-AF65-F5344CB8AC3E}">
        <p14:creationId xmlns:p14="http://schemas.microsoft.com/office/powerpoint/2010/main" val="839813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Advanced RAG</a:t>
            </a:r>
          </a:p>
          <a:p>
            <a:r>
              <a:rPr lang="vi-VN" b="1" dirty="0"/>
              <a:t>Advanced RAG</a:t>
            </a:r>
            <a:r>
              <a:rPr lang="vi-VN" dirty="0"/>
              <a:t> là một phương pháp phức tạp hơn so với Naive RAG, với các bước bổ sung trước và sau quá trình truy xuất nhằm cải thiện độ chính xác và chất lượng của kết quả cuối cùng. Dưới đây là chi tiết từng thành phần:</a:t>
            </a:r>
          </a:p>
          <a:p>
            <a:pPr>
              <a:buFont typeface="+mj-lt"/>
              <a:buAutoNum type="arabicPeriod"/>
            </a:pPr>
            <a:r>
              <a:rPr lang="vi-VN" b="1" dirty="0"/>
              <a:t>User (Người dùng)</a:t>
            </a:r>
            <a:r>
              <a:rPr lang="vi-VN" dirty="0"/>
              <a:t>: Người dùng tương tác với hệ thống, nhập một truy vấn mà họ muốn được trả lời.</a:t>
            </a:r>
          </a:p>
          <a:p>
            <a:pPr>
              <a:buFont typeface="+mj-lt"/>
              <a:buAutoNum type="arabicPeriod"/>
            </a:pPr>
            <a:r>
              <a:rPr lang="vi-VN" b="1" dirty="0"/>
              <a:t>Query (Truy vấn)</a:t>
            </a:r>
            <a:r>
              <a:rPr lang="vi-VN" dirty="0"/>
              <a:t>: Đây là câu hỏi hoặc yêu cầu của người dùng. Trong hệ thống nâng cao này, truy vấn sẽ trải qua một số bước xử lý bổ sung trước khi quá trình truy xuất diễn ra.</a:t>
            </a:r>
          </a:p>
          <a:p>
            <a:pPr>
              <a:buFont typeface="+mj-lt"/>
              <a:buAutoNum type="arabicPeriod"/>
            </a:pPr>
            <a:r>
              <a:rPr lang="vi-VN" b="1" dirty="0"/>
              <a:t>Documents (Tài liệu)</a:t>
            </a:r>
            <a:r>
              <a:rPr lang="vi-VN" dirty="0"/>
              <a:t>: Đây là các nguồn dữ liệu hoặc nội dung mà hệ thống sẽ tìm kiếm để truy xuất thông tin liên quan, tương tự như trong hệ thống Naive RAG.</a:t>
            </a:r>
          </a:p>
          <a:p>
            <a:pPr>
              <a:buFont typeface="+mj-lt"/>
              <a:buAutoNum type="arabicPeriod"/>
            </a:pPr>
            <a:r>
              <a:rPr lang="vi-VN" b="1" dirty="0"/>
              <a:t>Indexing (Lập chỉ mục)</a:t>
            </a:r>
            <a:r>
              <a:rPr lang="vi-VN" dirty="0"/>
              <a:t>: Quá trình tổ chức các tài liệu để dễ dàng tìm kiếm và truy xuất. Các tài liệu đã được lập chỉ mục theo cách cấu trúc giúp truy vấn nhanh chóng và hiệu quả hơn.</a:t>
            </a:r>
          </a:p>
          <a:p>
            <a:r>
              <a:rPr lang="vi-VN" b="1" dirty="0"/>
              <a:t>Các thành phần mới trong Advanced RAG:</a:t>
            </a:r>
          </a:p>
          <a:p>
            <a:pPr>
              <a:buFont typeface="+mj-lt"/>
              <a:buAutoNum type="arabicPeriod" startAt="5"/>
            </a:pPr>
            <a:r>
              <a:rPr lang="vi-VN" b="1" dirty="0"/>
              <a:t>Pre-Retrieval (Xử lý trước truy xuất)</a:t>
            </a:r>
            <a:r>
              <a:rPr lang="vi-VN" dirty="0"/>
              <a:t>: Giai đoạn này thêm các bước xử lý bổ sung để cải thiện độ chính xác của quá trình truy xuất. Nó bao gồm:</a:t>
            </a:r>
          </a:p>
          <a:p>
            <a:pPr marL="742950" lvl="1" indent="-285750">
              <a:buFont typeface="+mj-lt"/>
              <a:buAutoNum type="arabicPeriod" startAt="5"/>
            </a:pPr>
            <a:r>
              <a:rPr lang="vi-VN" b="1" dirty="0"/>
              <a:t>Query Routing (Định tuyến truy vấn)</a:t>
            </a:r>
            <a:r>
              <a:rPr lang="vi-VN" dirty="0"/>
              <a:t>: Hướng truy vấn đến các tập dữ liệu hoặc chỉ mục có liên quan nhất, đảm bảo quá trình tìm kiếm tập trung và hiệu quả.</a:t>
            </a:r>
          </a:p>
          <a:p>
            <a:pPr marL="742950" lvl="1" indent="-285750">
              <a:buFont typeface="+mj-lt"/>
              <a:buAutoNum type="arabicPeriod" startAt="5"/>
            </a:pPr>
            <a:r>
              <a:rPr lang="vi-VN" b="1" dirty="0"/>
              <a:t>Query Rewriting (Viết lại truy vấn)</a:t>
            </a:r>
            <a:r>
              <a:rPr lang="vi-VN" dirty="0"/>
              <a:t>: Sửa đổi truy vấn gốc để làm cho nó rõ ràng hơn hoặc hiệu quả hơn trong việc truy xuất các tài liệu liên quan. Việc này có thể bao gồm diễn giải lại hoặc định dạng lại truy vấn.</a:t>
            </a:r>
          </a:p>
          <a:p>
            <a:pPr marL="742950" lvl="1" indent="-285750">
              <a:buFont typeface="+mj-lt"/>
              <a:buAutoNum type="arabicPeriod" startAt="5"/>
            </a:pPr>
            <a:r>
              <a:rPr lang="vi-VN" b="1" dirty="0"/>
              <a:t>Query Expansion (Mở rộng truy vấn)</a:t>
            </a:r>
            <a:r>
              <a:rPr lang="vi-VN" dirty="0"/>
              <a:t>: Mở rộng truy vấn bằng cách thêm các thuật ngữ hoặc khái niệm liên quan để tăng khả năng truy xuất các thông tin hữu ích.</a:t>
            </a:r>
          </a:p>
          <a:p>
            <a:pPr>
              <a:buFont typeface="+mj-lt"/>
              <a:buAutoNum type="arabicPeriod" startAt="5"/>
            </a:pPr>
            <a:r>
              <a:rPr lang="vi-VN" b="1" dirty="0"/>
              <a:t>Retrieval (Truy xuất)</a:t>
            </a:r>
            <a:r>
              <a:rPr lang="vi-VN" dirty="0"/>
              <a:t>: Hệ thống tìm kiếm các tài liệu đã được lập chỉ mục dựa trên truy vấn đã được xử lý. Giai đoạn này tương tự như trong Naive RAG nhưng được tinh chỉnh hơn nhờ các bước xử lý trước truy xuất.</a:t>
            </a:r>
          </a:p>
          <a:p>
            <a:pPr>
              <a:buFont typeface="+mj-lt"/>
              <a:buAutoNum type="arabicPeriod" startAt="5"/>
            </a:pPr>
            <a:r>
              <a:rPr lang="vi-VN" b="1" dirty="0"/>
              <a:t>Post-Retrieval (Xử lý sau truy xuất)</a:t>
            </a:r>
            <a:r>
              <a:rPr lang="vi-VN" dirty="0"/>
              <a:t>: Sau khi truy xuất các tài liệu, hệ thống xử lý chúng thêm để cải thiện chất lượng kết quả cuối cùng. Giai đoạn này bao gồm:</a:t>
            </a:r>
          </a:p>
          <a:p>
            <a:pPr marL="742950" lvl="1" indent="-285750">
              <a:buFont typeface="+mj-lt"/>
              <a:buAutoNum type="arabicPeriod" startAt="5"/>
            </a:pPr>
            <a:r>
              <a:rPr lang="vi-VN" b="1" dirty="0"/>
              <a:t>Rerank (Xếp hạng lại)</a:t>
            </a:r>
            <a:r>
              <a:rPr lang="vi-VN" dirty="0"/>
              <a:t>: Sắp xếp lại các tài liệu đã truy xuất dựa trên mức độ liên quan, chất lượng hoặc các tiêu chí khác để đảm bảo thông tin hữu ích nhất được ưu tiên.</a:t>
            </a:r>
          </a:p>
          <a:p>
            <a:pPr marL="742950" lvl="1" indent="-285750">
              <a:buFont typeface="+mj-lt"/>
              <a:buAutoNum type="arabicPeriod" startAt="5"/>
            </a:pPr>
            <a:r>
              <a:rPr lang="vi-VN" b="1" dirty="0"/>
              <a:t>Summary (Tóm tắt)</a:t>
            </a:r>
            <a:r>
              <a:rPr lang="vi-VN" dirty="0"/>
              <a:t>: Tạo ra các bản tóm tắt ngắn gọn của các tài liệu đã truy xuất, giúp dễ dàng cung cấp thông tin cốt lõi vào LLM.</a:t>
            </a:r>
          </a:p>
          <a:p>
            <a:pPr marL="742950" lvl="1" indent="-285750">
              <a:buFont typeface="+mj-lt"/>
              <a:buAutoNum type="arabicPeriod" startAt="5"/>
            </a:pPr>
            <a:r>
              <a:rPr lang="vi-VN" b="1" dirty="0"/>
              <a:t>Fusion (Kết hợp)</a:t>
            </a:r>
            <a:r>
              <a:rPr lang="vi-VN" dirty="0"/>
              <a:t>: Kết hợp thông tin từ nhiều tài liệu đã truy xuất thành một đầu ra thống nhất và mạch lạc hơn.</a:t>
            </a:r>
          </a:p>
          <a:p>
            <a:pPr>
              <a:buFont typeface="+mj-lt"/>
              <a:buAutoNum type="arabicPeriod" startAt="5"/>
            </a:pPr>
            <a:r>
              <a:rPr lang="vi-VN" b="1" dirty="0"/>
              <a:t>Prompt (Gợi ý)</a:t>
            </a:r>
            <a:r>
              <a:rPr lang="vi-VN" dirty="0"/>
              <a:t>: Gợi ý cuối cùng được tạo ra từ thông tin đã được xử lý và kết hợp từ giai đoạn sau truy xuất. Gợi ý này sau đó được cung cấp cho LLM.</a:t>
            </a:r>
          </a:p>
          <a:p>
            <a:pPr>
              <a:buFont typeface="+mj-lt"/>
              <a:buAutoNum type="arabicPeriod" startAt="5"/>
            </a:pPr>
            <a:r>
              <a:rPr lang="vi-VN" b="1" dirty="0"/>
              <a:t>Frozen LLM (Mô hình ngôn ngữ lớn "đóng băng")</a:t>
            </a:r>
            <a:r>
              <a:rPr lang="vi-VN" dirty="0"/>
              <a:t>: Một mô hình ngôn ngữ lớn đã được huấn luyện trước và không được cập nhật thêm. Mặc dù mô hình này không được tinh chỉnh, chất lượng của gợi ý giúp nó tạo ra câu trả lời chính xác và liên quan hơn.</a:t>
            </a:r>
          </a:p>
          <a:p>
            <a:pPr>
              <a:buFont typeface="+mj-lt"/>
              <a:buAutoNum type="arabicPeriod" startAt="5"/>
            </a:pPr>
            <a:r>
              <a:rPr lang="vi-VN" b="1" dirty="0"/>
              <a:t>Output (Kết quả)</a:t>
            </a:r>
            <a:r>
              <a:rPr lang="vi-VN" dirty="0"/>
              <a:t>: Câu trả lời do LLM tạo ra được trả về cho người dùng như là câu trả lời cuối cùng.</a:t>
            </a:r>
          </a:p>
          <a:p>
            <a:r>
              <a:rPr lang="vi-VN" b="1" dirty="0"/>
              <a:t>Tóm lại:</a:t>
            </a:r>
          </a:p>
          <a:p>
            <a:r>
              <a:rPr lang="vi-VN" dirty="0"/>
              <a:t>Phương pháp </a:t>
            </a:r>
            <a:r>
              <a:rPr lang="vi-VN" b="1" dirty="0"/>
              <a:t>Advanced RAG</a:t>
            </a:r>
            <a:r>
              <a:rPr lang="vi-VN" dirty="0"/>
              <a:t> bổ sung các lớp xử lý thông minh và tối ưu hóa so với Naive RAG. Nó cải thiện truy vấn ban đầu thông qua xử lý trước truy xuất, nâng cao chất lượng và độ chính xác của thông tin truy xuất thông qua các bước xử lý sau truy xuất, và cuối cùng cung cấp một gợi ý tinh chỉnh hơn cho LLM. Kết quả là một câu trả lời chính xác và phù hợp với ngữ cảnh hơn, mặc dù mô hình LLM không thay đổi.</a:t>
            </a:r>
          </a:p>
          <a:p>
            <a:endParaRPr lang="en-US" dirty="0"/>
          </a:p>
        </p:txBody>
      </p:sp>
      <p:sp>
        <p:nvSpPr>
          <p:cNvPr id="4" name="Slide Number Placeholder 3"/>
          <p:cNvSpPr>
            <a:spLocks noGrp="1"/>
          </p:cNvSpPr>
          <p:nvPr>
            <p:ph type="sldNum" sz="quarter" idx="5"/>
          </p:nvPr>
        </p:nvSpPr>
        <p:spPr/>
        <p:txBody>
          <a:bodyPr/>
          <a:lstStyle/>
          <a:p>
            <a:fld id="{6B65C21A-2DD9-4A12-8965-D377282A9C4D}" type="slidenum">
              <a:rPr lang="en-US" smtClean="0"/>
              <a:t>6</a:t>
            </a:fld>
            <a:endParaRPr lang="en-US"/>
          </a:p>
        </p:txBody>
      </p:sp>
    </p:spTree>
    <p:extLst>
      <p:ext uri="{BB962C8B-B14F-4D97-AF65-F5344CB8AC3E}">
        <p14:creationId xmlns:p14="http://schemas.microsoft.com/office/powerpoint/2010/main" val="3519414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Modular RAG</a:t>
            </a:r>
          </a:p>
          <a:p>
            <a:r>
              <a:rPr lang="vi-VN" dirty="0"/>
              <a:t>Hệ thống </a:t>
            </a:r>
            <a:r>
              <a:rPr lang="vi-VN" b="1" dirty="0"/>
              <a:t>Modular RAG</a:t>
            </a:r>
            <a:r>
              <a:rPr lang="vi-VN" dirty="0"/>
              <a:t> là một phương pháp linh hoạt và có thể cấu hình để xây dựng các pipeline (dòng công việc) Retrieval-Augmented Generation (RAG) bằng cách kết hợp các module khác nhau tùy theo nhu cầu cụ thể. Dưới đây là phần giải thích chi tiết về các thành phần và mẫu hình được mô tả trong sơ đồ:</a:t>
            </a:r>
          </a:p>
          <a:p>
            <a:r>
              <a:rPr lang="vi-VN" b="1" dirty="0"/>
              <a:t>Các Module</a:t>
            </a:r>
          </a:p>
          <a:p>
            <a:r>
              <a:rPr lang="vi-VN" dirty="0"/>
              <a:t>Phần trên cùng của sơ đồ liệt kê các module khác nhau có thể được kết hợp để tạo ra các kiến trúc RAG khác nhau. Các module này bao gồm:</a:t>
            </a:r>
          </a:p>
          <a:p>
            <a:pPr>
              <a:buFont typeface="+mj-lt"/>
              <a:buAutoNum type="arabicPeriod"/>
            </a:pPr>
            <a:r>
              <a:rPr lang="vi-VN" b="1" dirty="0"/>
              <a:t>Search (Tìm kiếm)</a:t>
            </a:r>
            <a:r>
              <a:rPr lang="vi-VN" dirty="0"/>
              <a:t>:</a:t>
            </a:r>
          </a:p>
          <a:p>
            <a:pPr marL="742950" lvl="1" indent="-285750">
              <a:buFont typeface="+mj-lt"/>
              <a:buAutoNum type="arabicPeriod"/>
            </a:pPr>
            <a:r>
              <a:rPr lang="vi-VN" dirty="0"/>
              <a:t>Module này chịu trách nhiệm tìm kiếm các tài liệu hoặc thông tin liên quan từ một tập dữ liệu lớn dựa trên truy vấn đầu vào. Đây là phần cơ bản của quá trình truy xuất.</a:t>
            </a:r>
          </a:p>
          <a:p>
            <a:pPr>
              <a:buFont typeface="+mj-lt"/>
              <a:buAutoNum type="arabicPeriod"/>
            </a:pPr>
            <a:r>
              <a:rPr lang="vi-VN" b="1" dirty="0"/>
              <a:t>Routing (Định tuyến)</a:t>
            </a:r>
            <a:r>
              <a:rPr lang="vi-VN" dirty="0"/>
              <a:t>:</a:t>
            </a:r>
          </a:p>
          <a:p>
            <a:pPr marL="742950" lvl="1" indent="-285750">
              <a:buFont typeface="+mj-lt"/>
              <a:buAutoNum type="arabicPeriod"/>
            </a:pPr>
            <a:r>
              <a:rPr lang="vi-VN" dirty="0"/>
              <a:t>Hướng truy vấn đến tập dữ liệu hoặc module phù hợp nhất dựa trên các tiêu chí cụ thể. Module này có thể được sử dụng để tối ưu hóa quá trình xử lý truy vấn bằng cách nhắm mục tiêu đến các tài nguyên liên quan nhất.</a:t>
            </a:r>
          </a:p>
          <a:p>
            <a:pPr>
              <a:buFont typeface="+mj-lt"/>
              <a:buAutoNum type="arabicPeriod"/>
            </a:pPr>
            <a:r>
              <a:rPr lang="vi-VN" b="1" dirty="0"/>
              <a:t>Rewrite (Viết lại)</a:t>
            </a:r>
            <a:r>
              <a:rPr lang="vi-VN" dirty="0"/>
              <a:t>:</a:t>
            </a:r>
          </a:p>
          <a:p>
            <a:pPr marL="742950" lvl="1" indent="-285750">
              <a:buFont typeface="+mj-lt"/>
              <a:buAutoNum type="arabicPeriod"/>
            </a:pPr>
            <a:r>
              <a:rPr lang="vi-VN" dirty="0"/>
              <a:t>Sửa đổi truy vấn gốc để cải thiện hiệu quả, độ rõ ràng hoặc mức độ liên quan. Điều này có thể bao gồm việc diễn giải lại, thêm từ đồng nghĩa, hoặc tinh chỉnh truy vấn dựa trên ngữ cảnh.</a:t>
            </a:r>
          </a:p>
          <a:p>
            <a:pPr>
              <a:buFont typeface="+mj-lt"/>
              <a:buAutoNum type="arabicPeriod"/>
            </a:pPr>
            <a:r>
              <a:rPr lang="vi-VN" b="1" dirty="0"/>
              <a:t>Retrieve (Truy xuất)</a:t>
            </a:r>
            <a:r>
              <a:rPr lang="vi-VN" dirty="0"/>
              <a:t>:</a:t>
            </a:r>
          </a:p>
          <a:p>
            <a:pPr marL="742950" lvl="1" indent="-285750">
              <a:buFont typeface="+mj-lt"/>
              <a:buAutoNum type="arabicPeriod"/>
            </a:pPr>
            <a:r>
              <a:rPr lang="vi-VN" dirty="0"/>
              <a:t>Module cốt lõi này xử lý việc truy xuất các tài liệu hoặc dữ liệu từ nguồn đã được lập chỉ mục. Đây là trung tâm của quá trình RAG, xác định thông tin sẽ được sử dụng để tạo ra kết quả cuối cùng.</a:t>
            </a:r>
          </a:p>
          <a:p>
            <a:pPr>
              <a:buFont typeface="+mj-lt"/>
              <a:buAutoNum type="arabicPeriod"/>
            </a:pPr>
            <a:r>
              <a:rPr lang="vi-VN" b="1" dirty="0"/>
              <a:t>Read (Đọc)</a:t>
            </a:r>
            <a:r>
              <a:rPr lang="vi-VN" dirty="0"/>
              <a:t>:</a:t>
            </a:r>
          </a:p>
          <a:p>
            <a:pPr marL="742950" lvl="1" indent="-285750">
              <a:buFont typeface="+mj-lt"/>
              <a:buAutoNum type="arabicPeriod"/>
            </a:pPr>
            <a:r>
              <a:rPr lang="vi-VN" dirty="0"/>
              <a:t>Trong module này, các tài liệu hoặc thông tin đã truy xuất được đọc và xử lý, thường là bởi một mô hình ngôn ngữ lớn (LLM). Đây là nơi tạo ra phản hồi thực tế.</a:t>
            </a:r>
          </a:p>
          <a:p>
            <a:pPr>
              <a:buFont typeface="+mj-lt"/>
              <a:buAutoNum type="arabicPeriod"/>
            </a:pPr>
            <a:r>
              <a:rPr lang="vi-VN" b="1" dirty="0"/>
              <a:t>Rerank (Xếp hạng lại)</a:t>
            </a:r>
            <a:r>
              <a:rPr lang="vi-VN" dirty="0"/>
              <a:t>:</a:t>
            </a:r>
          </a:p>
          <a:p>
            <a:pPr marL="742950" lvl="1" indent="-285750">
              <a:buFont typeface="+mj-lt"/>
              <a:buAutoNum type="arabicPeriod"/>
            </a:pPr>
            <a:r>
              <a:rPr lang="vi-VN" dirty="0"/>
              <a:t>Sau khi truy xuất, module xếp hạng lại sắp xếp các kết quả dựa trên mức độ liên quan hoặc các tiêu chí khác để đảm bảo thông tin hữu ích nhất được ưu tiên.</a:t>
            </a:r>
          </a:p>
          <a:p>
            <a:pPr>
              <a:buFont typeface="+mj-lt"/>
              <a:buAutoNum type="arabicPeriod"/>
            </a:pPr>
            <a:r>
              <a:rPr lang="vi-VN" b="1" dirty="0"/>
              <a:t>Fusion (Kết hợp)</a:t>
            </a:r>
            <a:r>
              <a:rPr lang="vi-VN" dirty="0"/>
              <a:t>:</a:t>
            </a:r>
          </a:p>
          <a:p>
            <a:pPr marL="742950" lvl="1" indent="-285750">
              <a:buFont typeface="+mj-lt"/>
              <a:buAutoNum type="arabicPeriod"/>
            </a:pPr>
            <a:r>
              <a:rPr lang="vi-VN" dirty="0"/>
              <a:t>Kết hợp thông tin từ nhiều nguồn hoặc tài liệu thành một kết quả thống nhất và mạch lạc. Module này rất quan trọng khi thông tin truy xuất đến từ nhiều nguồn cần được tổng hợp lại.</a:t>
            </a:r>
          </a:p>
          <a:p>
            <a:pPr>
              <a:buFont typeface="+mj-lt"/>
              <a:buAutoNum type="arabicPeriod"/>
            </a:pPr>
            <a:r>
              <a:rPr lang="vi-VN" b="1" dirty="0"/>
              <a:t>Predict (Dự đoán)</a:t>
            </a:r>
            <a:r>
              <a:rPr lang="vi-VN" dirty="0"/>
              <a:t>:</a:t>
            </a:r>
          </a:p>
          <a:p>
            <a:pPr marL="742950" lvl="1" indent="-285750">
              <a:buFont typeface="+mj-lt"/>
              <a:buAutoNum type="arabicPeriod"/>
            </a:pPr>
            <a:r>
              <a:rPr lang="vi-VN" dirty="0"/>
              <a:t>Module này được sử dụng để dự đoán kết quả cuối cùng dựa trên thông tin đã xử lý. Nó có thể là một phần của một pipeline sinh dữ liệu phức tạp hơn, nơi các dự đoán hướng dẫn kết quả cuối cùng.</a:t>
            </a:r>
          </a:p>
          <a:p>
            <a:pPr>
              <a:buFont typeface="+mj-lt"/>
              <a:buAutoNum type="arabicPeriod"/>
            </a:pPr>
            <a:r>
              <a:rPr lang="vi-VN" b="1" dirty="0"/>
              <a:t>Demonstrate (Minh họa)</a:t>
            </a:r>
            <a:r>
              <a:rPr lang="vi-VN" dirty="0"/>
              <a:t>:</a:t>
            </a:r>
          </a:p>
          <a:p>
            <a:pPr marL="742950" lvl="1" indent="-285750">
              <a:buFont typeface="+mj-lt"/>
              <a:buAutoNum type="arabicPeriod"/>
            </a:pPr>
            <a:r>
              <a:rPr lang="vi-VN" dirty="0"/>
              <a:t>Cung cấp các ví dụ hoặc minh họa giúp tinh chỉnh dự đoán hoặc kết quả của mô hình. Điều này đặc biệt hữu ích trong các tình huống giảng dạy hoặc cung cấp ví dụ cụ thể trong quá trình suy luận.</a:t>
            </a:r>
          </a:p>
          <a:p>
            <a:pPr>
              <a:buFont typeface="+mj-lt"/>
              <a:buAutoNum type="arabicPeriod"/>
            </a:pPr>
            <a:r>
              <a:rPr lang="vi-VN" b="1" dirty="0"/>
              <a:t>Memory (Bộ nhớ)</a:t>
            </a:r>
            <a:r>
              <a:rPr lang="vi-VN" dirty="0"/>
              <a:t>:</a:t>
            </a:r>
          </a:p>
          <a:p>
            <a:pPr marL="742950" lvl="1" indent="-285750">
              <a:buFont typeface="+mj-lt"/>
              <a:buAutoNum type="arabicPeriod"/>
            </a:pPr>
            <a:r>
              <a:rPr lang="vi-VN" dirty="0"/>
              <a:t>Lưu trữ các tương tác trước đó hoặc ngữ cảnh liên quan có thể được sử dụng để cung cấp thông tin cho các truy vấn hoặc kết quả trong tương lai. Module này rất cần thiết để duy trì ngữ cảnh qua nhiều lần tương tác hoặc phiên làm việc.</a:t>
            </a:r>
          </a:p>
          <a:p>
            <a:r>
              <a:rPr lang="vi-VN" b="1" dirty="0"/>
              <a:t>Các Mẫu Hình</a:t>
            </a:r>
          </a:p>
          <a:p>
            <a:r>
              <a:rPr lang="vi-VN" dirty="0"/>
              <a:t>Phần dưới cùng minh họa các mẫu hình khác nhau có thể được hình thành bằng cách kết hợp các module, cho thấy cách tiếp cận RAG khác nhau có thể được xây dựng:</a:t>
            </a:r>
          </a:p>
          <a:p>
            <a:pPr>
              <a:buFont typeface="+mj-lt"/>
              <a:buAutoNum type="arabicPeriod"/>
            </a:pPr>
            <a:r>
              <a:rPr lang="vi-VN" b="1" dirty="0"/>
              <a:t>Naive RAG</a:t>
            </a:r>
            <a:r>
              <a:rPr lang="vi-VN" dirty="0"/>
              <a:t>:</a:t>
            </a:r>
          </a:p>
          <a:p>
            <a:pPr marL="742950" lvl="1" indent="-285750">
              <a:buFont typeface="+mj-lt"/>
              <a:buAutoNum type="arabicPeriod"/>
            </a:pPr>
            <a:r>
              <a:rPr lang="vi-VN" b="1" dirty="0"/>
              <a:t>Mẫu hình</a:t>
            </a:r>
            <a:r>
              <a:rPr lang="vi-VN" dirty="0"/>
              <a:t>: Retrieve → Read</a:t>
            </a:r>
          </a:p>
          <a:p>
            <a:pPr marL="742950" lvl="1" indent="-285750">
              <a:buFont typeface="+mj-lt"/>
              <a:buAutoNum type="arabicPeriod"/>
            </a:pPr>
            <a:r>
              <a:rPr lang="vi-VN" b="1" dirty="0"/>
              <a:t>Mô tả</a:t>
            </a:r>
            <a:r>
              <a:rPr lang="vi-VN" dirty="0"/>
              <a:t>: Hình thức RAG đơn giản nhất, nơi hệ thống truy xuất các tài liệu liên quan và ngay lập tức đọc chúng để tạo ra kết quả. Không có bước bổ sung để nâng cao truy vấn hoặc xử lý kết quả sau đó.</a:t>
            </a:r>
          </a:p>
          <a:p>
            <a:pPr>
              <a:buFont typeface="+mj-lt"/>
              <a:buAutoNum type="arabicPeriod"/>
            </a:pPr>
            <a:r>
              <a:rPr lang="vi-VN" b="1" dirty="0"/>
              <a:t>Advanced RAG</a:t>
            </a:r>
            <a:r>
              <a:rPr lang="vi-VN" dirty="0"/>
              <a:t>:</a:t>
            </a:r>
          </a:p>
          <a:p>
            <a:pPr marL="742950" lvl="1" indent="-285750">
              <a:buFont typeface="+mj-lt"/>
              <a:buAutoNum type="arabicPeriod"/>
            </a:pPr>
            <a:r>
              <a:rPr lang="vi-VN" b="1" dirty="0"/>
              <a:t>Mẫu hình</a:t>
            </a:r>
            <a:r>
              <a:rPr lang="vi-VN" dirty="0"/>
              <a:t>: Rewrite → Retrieve → Rerank → Read</a:t>
            </a:r>
          </a:p>
          <a:p>
            <a:pPr marL="742950" lvl="1" indent="-285750">
              <a:buFont typeface="+mj-lt"/>
              <a:buAutoNum type="arabicPeriod"/>
            </a:pPr>
            <a:r>
              <a:rPr lang="vi-VN" b="1" dirty="0"/>
              <a:t>Mô tả</a:t>
            </a:r>
            <a:r>
              <a:rPr lang="vi-VN" dirty="0"/>
              <a:t>: Mẫu hình phức tạp hơn, trong đó truy vấn trước tiên được viết lại để cải thiện chất lượng, sau đó tài liệu liên quan được truy xuất và xếp hạng lại trước khi được đọc để tạo ra kết quả cuối cùng.</a:t>
            </a:r>
          </a:p>
          <a:p>
            <a:pPr>
              <a:buFont typeface="+mj-lt"/>
              <a:buAutoNum type="arabicPeriod"/>
            </a:pPr>
            <a:r>
              <a:rPr lang="vi-VN" b="1" dirty="0"/>
              <a:t>DSP (Demonstrate, Search, Predict)</a:t>
            </a:r>
            <a:r>
              <a:rPr lang="vi-VN" dirty="0"/>
              <a:t>:</a:t>
            </a:r>
          </a:p>
          <a:p>
            <a:pPr marL="742950" lvl="1" indent="-285750">
              <a:buFont typeface="+mj-lt"/>
              <a:buAutoNum type="arabicPeriod"/>
            </a:pPr>
            <a:r>
              <a:rPr lang="vi-VN" b="1" dirty="0"/>
              <a:t>Mẫu hình</a:t>
            </a:r>
            <a:r>
              <a:rPr lang="vi-VN" dirty="0"/>
              <a:t>: Demonstrate → Search → Predict</a:t>
            </a:r>
          </a:p>
          <a:p>
            <a:pPr marL="742950" lvl="1" indent="-285750">
              <a:buFont typeface="+mj-lt"/>
              <a:buAutoNum type="arabicPeriod"/>
            </a:pPr>
            <a:r>
              <a:rPr lang="vi-VN" b="1" dirty="0"/>
              <a:t>Mô tả</a:t>
            </a:r>
            <a:r>
              <a:rPr lang="vi-VN" dirty="0"/>
              <a:t>: Trong mẫu hình này, hệ thống bắt đầu bằng việc minh họa hoặc cung cấp ví dụ, tiếp theo là tìm kiếm thông tin liên quan, và cuối cùng là dự đoán kết quả. Cách tiếp cận này thường được sử dụng trong các tình huống giáo dục hoặc điều khiển bởi ví dụ, nơi các minh họa giúp định hướng quá trình tìm kiếm và dự đoán.</a:t>
            </a:r>
          </a:p>
          <a:p>
            <a:pPr>
              <a:buFont typeface="+mj-lt"/>
              <a:buAutoNum type="arabicPeriod"/>
            </a:pPr>
            <a:r>
              <a:rPr lang="vi-VN" b="1" dirty="0"/>
              <a:t>ITER-RETGEN</a:t>
            </a:r>
            <a:r>
              <a:rPr lang="vi-VN" dirty="0"/>
              <a:t>:</a:t>
            </a:r>
          </a:p>
          <a:p>
            <a:pPr marL="742950" lvl="1" indent="-285750">
              <a:buFont typeface="+mj-lt"/>
              <a:buAutoNum type="arabicPeriod"/>
            </a:pPr>
            <a:r>
              <a:rPr lang="vi-VN" b="1" dirty="0"/>
              <a:t>Mẫu hình</a:t>
            </a:r>
            <a:r>
              <a:rPr lang="vi-VN" dirty="0"/>
              <a:t>: Retrieve → Read → Retrieve → Read</a:t>
            </a:r>
          </a:p>
          <a:p>
            <a:pPr marL="742950" lvl="1" indent="-285750">
              <a:buFont typeface="+mj-lt"/>
              <a:buAutoNum type="arabicPeriod"/>
            </a:pPr>
            <a:r>
              <a:rPr lang="vi-VN" b="1" dirty="0"/>
              <a:t>Mô tả</a:t>
            </a:r>
            <a:r>
              <a:rPr lang="vi-VN" dirty="0"/>
              <a:t>: Một cách tiếp cận lặp đi lặp lại, nơi việc truy xuất và đọc diễn ra theo chu kỳ. Hệ thống truy xuất một số thông tin, đọc nó để tạo ra một kết quả ban đầu, sau đó truy xuất thêm thông tin dựa trên kết quả đó và tinh chỉnh phản hồi thêm. Cách tiếp cận này hữu ích cho các truy vấn phức tạp cần nhiều vòng thu thập và tổng hợp thông tin.</a:t>
            </a:r>
          </a:p>
          <a:p>
            <a:r>
              <a:rPr lang="vi-VN" b="1" dirty="0"/>
              <a:t>Tóm lại</a:t>
            </a:r>
          </a:p>
          <a:p>
            <a:r>
              <a:rPr lang="vi-VN" dirty="0"/>
              <a:t>Phương pháp </a:t>
            </a:r>
            <a:r>
              <a:rPr lang="vi-VN" b="1" dirty="0"/>
              <a:t>Modular RAG</a:t>
            </a:r>
            <a:r>
              <a:rPr lang="vi-VN" dirty="0"/>
              <a:t> được thiết kế để linh hoạt, cho phép bạn xây dựng các pipeline truy xuất kết hợp (RAG) tùy chỉnh bằng cách kết hợp các module khác nhau. Tùy thuộc vào nhiệm vụ hoặc độ phức tạp của truy vấn, bạn có thể chọn các mẫu hình khác nhau từ việc truy xuất và đọc đơn giản đến các quy trình phức tạp hơn bao gồm viết lại truy vấn, xếp hạng lại, và kết hợp thông tin từ nhiều nguồn khác nhau.</a:t>
            </a:r>
          </a:p>
          <a:p>
            <a:endParaRPr lang="en-US" dirty="0"/>
          </a:p>
        </p:txBody>
      </p:sp>
      <p:sp>
        <p:nvSpPr>
          <p:cNvPr id="4" name="Slide Number Placeholder 3"/>
          <p:cNvSpPr>
            <a:spLocks noGrp="1"/>
          </p:cNvSpPr>
          <p:nvPr>
            <p:ph type="sldNum" sz="quarter" idx="5"/>
          </p:nvPr>
        </p:nvSpPr>
        <p:spPr/>
        <p:txBody>
          <a:bodyPr/>
          <a:lstStyle/>
          <a:p>
            <a:fld id="{6B65C21A-2DD9-4A12-8965-D377282A9C4D}" type="slidenum">
              <a:rPr lang="en-US" smtClean="0"/>
              <a:t>7</a:t>
            </a:fld>
            <a:endParaRPr lang="en-US"/>
          </a:p>
        </p:txBody>
      </p:sp>
    </p:spTree>
    <p:extLst>
      <p:ext uri="{BB962C8B-B14F-4D97-AF65-F5344CB8AC3E}">
        <p14:creationId xmlns:p14="http://schemas.microsoft.com/office/powerpoint/2010/main" val="672840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67627-1FE6-3415-E544-34463EDE21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CCFA7D-A350-FA05-9474-52A9D31771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CB8194-D992-1007-8BC5-0B01253CA78F}"/>
              </a:ext>
            </a:extLst>
          </p:cNvPr>
          <p:cNvSpPr>
            <a:spLocks noGrp="1"/>
          </p:cNvSpPr>
          <p:nvPr>
            <p:ph type="dt" sz="half" idx="10"/>
          </p:nvPr>
        </p:nvSpPr>
        <p:spPr/>
        <p:txBody>
          <a:bodyPr/>
          <a:lstStyle/>
          <a:p>
            <a:fld id="{26ABB68B-3972-4748-9121-30187C2DAADF}" type="datetimeFigureOut">
              <a:rPr lang="en-US" smtClean="0"/>
              <a:t>8/22/2024</a:t>
            </a:fld>
            <a:endParaRPr lang="en-US"/>
          </a:p>
        </p:txBody>
      </p:sp>
      <p:sp>
        <p:nvSpPr>
          <p:cNvPr id="5" name="Footer Placeholder 4">
            <a:extLst>
              <a:ext uri="{FF2B5EF4-FFF2-40B4-BE49-F238E27FC236}">
                <a16:creationId xmlns:a16="http://schemas.microsoft.com/office/drawing/2014/main" id="{F20674CD-6D7B-E4B8-B1DE-8D3A61D885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63614-0476-7A08-0E3D-8BAA69D3DB3C}"/>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3792154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77476-2479-BE81-823F-37EFDD89AE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A2D091-819D-2D5C-34CD-40AF20EC32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AC2D1-794F-C61B-DD24-BA620D9EC04A}"/>
              </a:ext>
            </a:extLst>
          </p:cNvPr>
          <p:cNvSpPr>
            <a:spLocks noGrp="1"/>
          </p:cNvSpPr>
          <p:nvPr>
            <p:ph type="dt" sz="half" idx="10"/>
          </p:nvPr>
        </p:nvSpPr>
        <p:spPr/>
        <p:txBody>
          <a:bodyPr/>
          <a:lstStyle/>
          <a:p>
            <a:fld id="{26ABB68B-3972-4748-9121-30187C2DAADF}" type="datetimeFigureOut">
              <a:rPr lang="en-US" smtClean="0"/>
              <a:t>8/22/2024</a:t>
            </a:fld>
            <a:endParaRPr lang="en-US"/>
          </a:p>
        </p:txBody>
      </p:sp>
      <p:sp>
        <p:nvSpPr>
          <p:cNvPr id="5" name="Footer Placeholder 4">
            <a:extLst>
              <a:ext uri="{FF2B5EF4-FFF2-40B4-BE49-F238E27FC236}">
                <a16:creationId xmlns:a16="http://schemas.microsoft.com/office/drawing/2014/main" id="{7F45B249-FD65-A003-7A9C-B09AF353F9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569BA8-BEC3-10D5-EB94-0B6CA85F20F5}"/>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3872061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F5A43E-4AF8-86B4-F3CB-B212D86550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624D0B-8FCE-9802-3507-B5E7C60560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8CF85C-4DCE-47A0-9356-4D3A00E14C2E}"/>
              </a:ext>
            </a:extLst>
          </p:cNvPr>
          <p:cNvSpPr>
            <a:spLocks noGrp="1"/>
          </p:cNvSpPr>
          <p:nvPr>
            <p:ph type="dt" sz="half" idx="10"/>
          </p:nvPr>
        </p:nvSpPr>
        <p:spPr/>
        <p:txBody>
          <a:bodyPr/>
          <a:lstStyle/>
          <a:p>
            <a:fld id="{26ABB68B-3972-4748-9121-30187C2DAADF}" type="datetimeFigureOut">
              <a:rPr lang="en-US" smtClean="0"/>
              <a:t>8/22/2024</a:t>
            </a:fld>
            <a:endParaRPr lang="en-US"/>
          </a:p>
        </p:txBody>
      </p:sp>
      <p:sp>
        <p:nvSpPr>
          <p:cNvPr id="5" name="Footer Placeholder 4">
            <a:extLst>
              <a:ext uri="{FF2B5EF4-FFF2-40B4-BE49-F238E27FC236}">
                <a16:creationId xmlns:a16="http://schemas.microsoft.com/office/drawing/2014/main" id="{96EB89EB-216C-1112-F8E6-C514A08771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BAA4A5-366B-E274-F8EC-D5EBF5F9CF18}"/>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6219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18829-9BA1-2109-98A5-EEB55E1E77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87C41B-031E-41EE-3486-B300BA06A6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83532-529C-8920-90E8-572456581BC0}"/>
              </a:ext>
            </a:extLst>
          </p:cNvPr>
          <p:cNvSpPr>
            <a:spLocks noGrp="1"/>
          </p:cNvSpPr>
          <p:nvPr>
            <p:ph type="dt" sz="half" idx="10"/>
          </p:nvPr>
        </p:nvSpPr>
        <p:spPr/>
        <p:txBody>
          <a:bodyPr/>
          <a:lstStyle/>
          <a:p>
            <a:fld id="{26ABB68B-3972-4748-9121-30187C2DAADF}" type="datetimeFigureOut">
              <a:rPr lang="en-US" smtClean="0"/>
              <a:t>8/22/2024</a:t>
            </a:fld>
            <a:endParaRPr lang="en-US"/>
          </a:p>
        </p:txBody>
      </p:sp>
      <p:sp>
        <p:nvSpPr>
          <p:cNvPr id="5" name="Footer Placeholder 4">
            <a:extLst>
              <a:ext uri="{FF2B5EF4-FFF2-40B4-BE49-F238E27FC236}">
                <a16:creationId xmlns:a16="http://schemas.microsoft.com/office/drawing/2014/main" id="{A1635F49-342E-4D4E-397F-06CDCF03D9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4F7CA8-762E-8B8D-C5AC-3751A0B6A5C6}"/>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2273435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4E4E-461D-3BDA-BB45-2FD8A69D16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F063B6-B26E-6099-0995-715260B6B7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A1BE4A-1E67-0473-E147-1D689458A8BD}"/>
              </a:ext>
            </a:extLst>
          </p:cNvPr>
          <p:cNvSpPr>
            <a:spLocks noGrp="1"/>
          </p:cNvSpPr>
          <p:nvPr>
            <p:ph type="dt" sz="half" idx="10"/>
          </p:nvPr>
        </p:nvSpPr>
        <p:spPr/>
        <p:txBody>
          <a:bodyPr/>
          <a:lstStyle/>
          <a:p>
            <a:fld id="{26ABB68B-3972-4748-9121-30187C2DAADF}" type="datetimeFigureOut">
              <a:rPr lang="en-US" smtClean="0"/>
              <a:t>8/22/2024</a:t>
            </a:fld>
            <a:endParaRPr lang="en-US"/>
          </a:p>
        </p:txBody>
      </p:sp>
      <p:sp>
        <p:nvSpPr>
          <p:cNvPr id="5" name="Footer Placeholder 4">
            <a:extLst>
              <a:ext uri="{FF2B5EF4-FFF2-40B4-BE49-F238E27FC236}">
                <a16:creationId xmlns:a16="http://schemas.microsoft.com/office/drawing/2014/main" id="{25CEF250-C142-3B9B-73AF-3EE2C8A12C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12C57F-BEAF-7F88-1F0C-62A48890FBA2}"/>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3370903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80AD-E425-25C7-95BA-D5C4F87D65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596EC2-18BA-3B5B-4681-5DB3C70F0A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922EAD-B2A7-F4E0-81C5-2F11DCB785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9281FC-F9E0-9596-1D1B-6F355E021E82}"/>
              </a:ext>
            </a:extLst>
          </p:cNvPr>
          <p:cNvSpPr>
            <a:spLocks noGrp="1"/>
          </p:cNvSpPr>
          <p:nvPr>
            <p:ph type="dt" sz="half" idx="10"/>
          </p:nvPr>
        </p:nvSpPr>
        <p:spPr/>
        <p:txBody>
          <a:bodyPr/>
          <a:lstStyle/>
          <a:p>
            <a:fld id="{26ABB68B-3972-4748-9121-30187C2DAADF}" type="datetimeFigureOut">
              <a:rPr lang="en-US" smtClean="0"/>
              <a:t>8/22/2024</a:t>
            </a:fld>
            <a:endParaRPr lang="en-US"/>
          </a:p>
        </p:txBody>
      </p:sp>
      <p:sp>
        <p:nvSpPr>
          <p:cNvPr id="6" name="Footer Placeholder 5">
            <a:extLst>
              <a:ext uri="{FF2B5EF4-FFF2-40B4-BE49-F238E27FC236}">
                <a16:creationId xmlns:a16="http://schemas.microsoft.com/office/drawing/2014/main" id="{E6329EBE-948B-3489-A9F1-BD86C3B6A7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648E99-280E-73CD-F28D-84D9597FDC0E}"/>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1870356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66732-DFD6-FA82-3ED2-15D8FA76F8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63888B-C83A-FE4C-D631-0546837827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EB4FC6-4F29-8A03-C6EA-7E2D3EF5DA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C32E5E-F550-7B55-D43A-AC5E27DE6F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A2FE62-4D7F-F543-0CDB-AD914246CC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5501F1-2F4B-A69A-D7D1-DABAD712393B}"/>
              </a:ext>
            </a:extLst>
          </p:cNvPr>
          <p:cNvSpPr>
            <a:spLocks noGrp="1"/>
          </p:cNvSpPr>
          <p:nvPr>
            <p:ph type="dt" sz="half" idx="10"/>
          </p:nvPr>
        </p:nvSpPr>
        <p:spPr/>
        <p:txBody>
          <a:bodyPr/>
          <a:lstStyle/>
          <a:p>
            <a:fld id="{26ABB68B-3972-4748-9121-30187C2DAADF}" type="datetimeFigureOut">
              <a:rPr lang="en-US" smtClean="0"/>
              <a:t>8/22/2024</a:t>
            </a:fld>
            <a:endParaRPr lang="en-US"/>
          </a:p>
        </p:txBody>
      </p:sp>
      <p:sp>
        <p:nvSpPr>
          <p:cNvPr id="8" name="Footer Placeholder 7">
            <a:extLst>
              <a:ext uri="{FF2B5EF4-FFF2-40B4-BE49-F238E27FC236}">
                <a16:creationId xmlns:a16="http://schemas.microsoft.com/office/drawing/2014/main" id="{0F9615E8-D2CA-4AE5-6779-0C1F736FBC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1142D5-0A79-1C2A-9DDE-EA1000CE223D}"/>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2508542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41BD-1525-0E87-C23C-7BBE45E33E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F3109E-6E69-BDC1-DDB5-62B3B81C74C5}"/>
              </a:ext>
            </a:extLst>
          </p:cNvPr>
          <p:cNvSpPr>
            <a:spLocks noGrp="1"/>
          </p:cNvSpPr>
          <p:nvPr>
            <p:ph type="dt" sz="half" idx="10"/>
          </p:nvPr>
        </p:nvSpPr>
        <p:spPr/>
        <p:txBody>
          <a:bodyPr/>
          <a:lstStyle/>
          <a:p>
            <a:fld id="{26ABB68B-3972-4748-9121-30187C2DAADF}" type="datetimeFigureOut">
              <a:rPr lang="en-US" smtClean="0"/>
              <a:t>8/22/2024</a:t>
            </a:fld>
            <a:endParaRPr lang="en-US"/>
          </a:p>
        </p:txBody>
      </p:sp>
      <p:sp>
        <p:nvSpPr>
          <p:cNvPr id="4" name="Footer Placeholder 3">
            <a:extLst>
              <a:ext uri="{FF2B5EF4-FFF2-40B4-BE49-F238E27FC236}">
                <a16:creationId xmlns:a16="http://schemas.microsoft.com/office/drawing/2014/main" id="{BC0383C5-8FC1-D7FA-919B-C479397B02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A1ACB1-F39C-BDE1-DE29-CF69B2D681B4}"/>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1653240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101501-2403-9548-14D8-8CFB6A714EBF}"/>
              </a:ext>
            </a:extLst>
          </p:cNvPr>
          <p:cNvSpPr>
            <a:spLocks noGrp="1"/>
          </p:cNvSpPr>
          <p:nvPr>
            <p:ph type="dt" sz="half" idx="10"/>
          </p:nvPr>
        </p:nvSpPr>
        <p:spPr/>
        <p:txBody>
          <a:bodyPr/>
          <a:lstStyle/>
          <a:p>
            <a:fld id="{26ABB68B-3972-4748-9121-30187C2DAADF}" type="datetimeFigureOut">
              <a:rPr lang="en-US" smtClean="0"/>
              <a:t>8/22/2024</a:t>
            </a:fld>
            <a:endParaRPr lang="en-US"/>
          </a:p>
        </p:txBody>
      </p:sp>
      <p:sp>
        <p:nvSpPr>
          <p:cNvPr id="3" name="Footer Placeholder 2">
            <a:extLst>
              <a:ext uri="{FF2B5EF4-FFF2-40B4-BE49-F238E27FC236}">
                <a16:creationId xmlns:a16="http://schemas.microsoft.com/office/drawing/2014/main" id="{9DBAE0BA-BC71-B8AB-2BB9-F1510E9788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2A1D7C-2C4E-1A45-6DF9-36FC85949BD7}"/>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2877095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CDF10-349A-6463-61AD-F2D3970F8D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AF972F-8FD6-DC85-A46C-BE3B3A3F0E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5343F4-EFFA-B0F6-50E1-8FDB338B98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82BA7D-C6DD-A346-E884-4367A8443D4C}"/>
              </a:ext>
            </a:extLst>
          </p:cNvPr>
          <p:cNvSpPr>
            <a:spLocks noGrp="1"/>
          </p:cNvSpPr>
          <p:nvPr>
            <p:ph type="dt" sz="half" idx="10"/>
          </p:nvPr>
        </p:nvSpPr>
        <p:spPr/>
        <p:txBody>
          <a:bodyPr/>
          <a:lstStyle/>
          <a:p>
            <a:fld id="{26ABB68B-3972-4748-9121-30187C2DAADF}" type="datetimeFigureOut">
              <a:rPr lang="en-US" smtClean="0"/>
              <a:t>8/22/2024</a:t>
            </a:fld>
            <a:endParaRPr lang="en-US"/>
          </a:p>
        </p:txBody>
      </p:sp>
      <p:sp>
        <p:nvSpPr>
          <p:cNvPr id="6" name="Footer Placeholder 5">
            <a:extLst>
              <a:ext uri="{FF2B5EF4-FFF2-40B4-BE49-F238E27FC236}">
                <a16:creationId xmlns:a16="http://schemas.microsoft.com/office/drawing/2014/main" id="{896D3F56-3A2F-7E2E-A6B6-AB036EE1F4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9A9324-9AC7-1D5C-27A7-0E3490B493F5}"/>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3981287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5236-4A68-CA9A-9C09-230DE3A8A9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DD369F-4A4E-4DD5-12B2-F38B2757AA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D496B6-D38E-3ACC-D94D-0B59D363CE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B4BE11-16E1-E593-E142-6D45ECC2A7DB}"/>
              </a:ext>
            </a:extLst>
          </p:cNvPr>
          <p:cNvSpPr>
            <a:spLocks noGrp="1"/>
          </p:cNvSpPr>
          <p:nvPr>
            <p:ph type="dt" sz="half" idx="10"/>
          </p:nvPr>
        </p:nvSpPr>
        <p:spPr/>
        <p:txBody>
          <a:bodyPr/>
          <a:lstStyle/>
          <a:p>
            <a:fld id="{26ABB68B-3972-4748-9121-30187C2DAADF}" type="datetimeFigureOut">
              <a:rPr lang="en-US" smtClean="0"/>
              <a:t>8/22/2024</a:t>
            </a:fld>
            <a:endParaRPr lang="en-US"/>
          </a:p>
        </p:txBody>
      </p:sp>
      <p:sp>
        <p:nvSpPr>
          <p:cNvPr id="6" name="Footer Placeholder 5">
            <a:extLst>
              <a:ext uri="{FF2B5EF4-FFF2-40B4-BE49-F238E27FC236}">
                <a16:creationId xmlns:a16="http://schemas.microsoft.com/office/drawing/2014/main" id="{D709402F-9EDE-9FD0-D7A8-22CAEA730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DB95F3-908A-CA9B-FC1A-9C906D9799CA}"/>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4202751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50548F-0C6E-FB8F-0798-C3F84E51B9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412E64-19DE-415E-41A9-58C861425A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D14C76-CD9D-95F1-8A87-9402560D17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ABB68B-3972-4748-9121-30187C2DAADF}" type="datetimeFigureOut">
              <a:rPr lang="en-US" smtClean="0"/>
              <a:t>8/22/2024</a:t>
            </a:fld>
            <a:endParaRPr lang="en-US"/>
          </a:p>
        </p:txBody>
      </p:sp>
      <p:sp>
        <p:nvSpPr>
          <p:cNvPr id="5" name="Footer Placeholder 4">
            <a:extLst>
              <a:ext uri="{FF2B5EF4-FFF2-40B4-BE49-F238E27FC236}">
                <a16:creationId xmlns:a16="http://schemas.microsoft.com/office/drawing/2014/main" id="{0CE6B0CB-1E3E-0DE3-B5DA-934F668FDE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BA485E-99B0-B585-B409-A3F4855BBF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553F9D-B6E9-468B-8BBD-2653C026DF5F}" type="slidenum">
              <a:rPr lang="en-US" smtClean="0"/>
              <a:t>‹#›</a:t>
            </a:fld>
            <a:endParaRPr lang="en-US"/>
          </a:p>
        </p:txBody>
      </p:sp>
    </p:spTree>
    <p:extLst>
      <p:ext uri="{BB962C8B-B14F-4D97-AF65-F5344CB8AC3E}">
        <p14:creationId xmlns:p14="http://schemas.microsoft.com/office/powerpoint/2010/main" val="2574526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39.png"/><Relationship Id="rId3" Type="http://schemas.openxmlformats.org/officeDocument/2006/relationships/image" Target="../media/image13.png"/><Relationship Id="rId21" Type="http://schemas.openxmlformats.org/officeDocument/2006/relationships/image" Target="../media/image42.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38.png"/><Relationship Id="rId25" Type="http://schemas.openxmlformats.org/officeDocument/2006/relationships/image" Target="../media/image30.png"/><Relationship Id="rId2" Type="http://schemas.openxmlformats.org/officeDocument/2006/relationships/image" Target="../media/image1.png"/><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29.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28.png"/><Relationship Id="rId10" Type="http://schemas.openxmlformats.org/officeDocument/2006/relationships/image" Target="../media/image20.png"/><Relationship Id="rId19"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8" name="Picture 54">
            <a:extLst>
              <a:ext uri="{FF2B5EF4-FFF2-40B4-BE49-F238E27FC236}">
                <a16:creationId xmlns:a16="http://schemas.microsoft.com/office/drawing/2014/main" id="{2CE40CB5-D9DA-C276-4CB6-D17554FEF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962" y="598505"/>
            <a:ext cx="1935972" cy="13828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7C11BDB8-D085-3691-82AC-EE7EA6E67B79}"/>
              </a:ext>
            </a:extLst>
          </p:cNvPr>
          <p:cNvSpPr/>
          <p:nvPr/>
        </p:nvSpPr>
        <p:spPr>
          <a:xfrm>
            <a:off x="203306" y="342900"/>
            <a:ext cx="1212256" cy="138283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5" name="TextBox 4">
            <a:extLst>
              <a:ext uri="{FF2B5EF4-FFF2-40B4-BE49-F238E27FC236}">
                <a16:creationId xmlns:a16="http://schemas.microsoft.com/office/drawing/2014/main" id="{DC63BFB3-9ABD-5D37-2A38-02F1BD1041A5}"/>
              </a:ext>
            </a:extLst>
          </p:cNvPr>
          <p:cNvSpPr txBox="1"/>
          <p:nvPr/>
        </p:nvSpPr>
        <p:spPr>
          <a:xfrm>
            <a:off x="203305" y="81290"/>
            <a:ext cx="1132041" cy="261610"/>
          </a:xfrm>
          <a:prstGeom prst="rect">
            <a:avLst/>
          </a:prstGeom>
          <a:noFill/>
        </p:spPr>
        <p:txBody>
          <a:bodyPr wrap="none" rtlCol="0">
            <a:spAutoFit/>
          </a:bodyPr>
          <a:lstStyle/>
          <a:p>
            <a:r>
              <a:rPr lang="en-US" sz="1100" dirty="0">
                <a:latin typeface="Sarabun" panose="00000500000000000000" pitchFamily="2" charset="-34"/>
                <a:cs typeface="Sarabun" panose="00000500000000000000" pitchFamily="2" charset="-34"/>
              </a:rPr>
              <a:t>First Party Data</a:t>
            </a:r>
          </a:p>
        </p:txBody>
      </p:sp>
      <p:sp>
        <p:nvSpPr>
          <p:cNvPr id="6" name="TextBox 5">
            <a:extLst>
              <a:ext uri="{FF2B5EF4-FFF2-40B4-BE49-F238E27FC236}">
                <a16:creationId xmlns:a16="http://schemas.microsoft.com/office/drawing/2014/main" id="{19FECAD1-24C4-F8E4-1AAF-597F473AB35A}"/>
              </a:ext>
            </a:extLst>
          </p:cNvPr>
          <p:cNvSpPr txBox="1"/>
          <p:nvPr/>
        </p:nvSpPr>
        <p:spPr>
          <a:xfrm>
            <a:off x="237388" y="351975"/>
            <a:ext cx="934871" cy="1200329"/>
          </a:xfrm>
          <a:prstGeom prst="rect">
            <a:avLst/>
          </a:prstGeom>
          <a:noFill/>
        </p:spPr>
        <p:txBody>
          <a:bodyPr wrap="none" rtlCol="0">
            <a:spAutoFit/>
          </a:bodyPr>
          <a:lstStyle/>
          <a:p>
            <a:r>
              <a:rPr lang="en-US" sz="1200" dirty="0">
                <a:latin typeface="Sarabun" panose="00000500000000000000" pitchFamily="2" charset="-34"/>
                <a:cs typeface="Sarabun" panose="00000500000000000000" pitchFamily="2" charset="-34"/>
              </a:rPr>
              <a:t>POS</a:t>
            </a:r>
          </a:p>
          <a:p>
            <a:r>
              <a:rPr lang="en-US" sz="1200" dirty="0">
                <a:latin typeface="Sarabun" panose="00000500000000000000" pitchFamily="2" charset="-34"/>
                <a:cs typeface="Sarabun" panose="00000500000000000000" pitchFamily="2" charset="-34"/>
              </a:rPr>
              <a:t>Website</a:t>
            </a:r>
          </a:p>
          <a:p>
            <a:r>
              <a:rPr lang="en-US" sz="1200" dirty="0">
                <a:latin typeface="Sarabun" panose="00000500000000000000" pitchFamily="2" charset="-34"/>
                <a:cs typeface="Sarabun" panose="00000500000000000000" pitchFamily="2" charset="-34"/>
              </a:rPr>
              <a:t>Mobile App</a:t>
            </a:r>
          </a:p>
          <a:p>
            <a:r>
              <a:rPr lang="en-US" sz="1200" dirty="0">
                <a:latin typeface="Sarabun" panose="00000500000000000000" pitchFamily="2" charset="-34"/>
                <a:cs typeface="Sarabun" panose="00000500000000000000" pitchFamily="2" charset="-34"/>
              </a:rPr>
              <a:t>Call Center</a:t>
            </a:r>
          </a:p>
          <a:p>
            <a:r>
              <a:rPr lang="en-US" sz="1200" dirty="0">
                <a:latin typeface="Sarabun" panose="00000500000000000000" pitchFamily="2" charset="-34"/>
                <a:cs typeface="Sarabun" panose="00000500000000000000" pitchFamily="2" charset="-34"/>
              </a:rPr>
              <a:t>BCCS</a:t>
            </a:r>
          </a:p>
          <a:p>
            <a:r>
              <a:rPr lang="en-US" sz="1200" dirty="0" err="1">
                <a:latin typeface="Sarabun" panose="00000500000000000000" pitchFamily="2" charset="-34"/>
                <a:cs typeface="Sarabun" panose="00000500000000000000" pitchFamily="2" charset="-34"/>
              </a:rPr>
              <a:t>vOCS</a:t>
            </a:r>
            <a:endParaRPr lang="en-US" sz="1200" dirty="0">
              <a:latin typeface="Sarabun" panose="00000500000000000000" pitchFamily="2" charset="-34"/>
              <a:cs typeface="Sarabun" panose="00000500000000000000" pitchFamily="2" charset="-34"/>
            </a:endParaRPr>
          </a:p>
        </p:txBody>
      </p:sp>
      <p:sp>
        <p:nvSpPr>
          <p:cNvPr id="7" name="Rectangle: Rounded Corners 6">
            <a:extLst>
              <a:ext uri="{FF2B5EF4-FFF2-40B4-BE49-F238E27FC236}">
                <a16:creationId xmlns:a16="http://schemas.microsoft.com/office/drawing/2014/main" id="{F0A92BE4-8363-2F5C-B010-E4D06968E8E1}"/>
              </a:ext>
            </a:extLst>
          </p:cNvPr>
          <p:cNvSpPr/>
          <p:nvPr/>
        </p:nvSpPr>
        <p:spPr>
          <a:xfrm>
            <a:off x="203306" y="2037374"/>
            <a:ext cx="1440856" cy="160043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8" name="TextBox 7">
            <a:extLst>
              <a:ext uri="{FF2B5EF4-FFF2-40B4-BE49-F238E27FC236}">
                <a16:creationId xmlns:a16="http://schemas.microsoft.com/office/drawing/2014/main" id="{2028AFA3-5AD0-EAE4-1E44-FCA7D35FF03F}"/>
              </a:ext>
            </a:extLst>
          </p:cNvPr>
          <p:cNvSpPr txBox="1"/>
          <p:nvPr/>
        </p:nvSpPr>
        <p:spPr>
          <a:xfrm>
            <a:off x="203305" y="1775763"/>
            <a:ext cx="1176925" cy="261610"/>
          </a:xfrm>
          <a:prstGeom prst="rect">
            <a:avLst/>
          </a:prstGeom>
          <a:noFill/>
        </p:spPr>
        <p:txBody>
          <a:bodyPr wrap="none" rtlCol="0">
            <a:spAutoFit/>
          </a:bodyPr>
          <a:lstStyle/>
          <a:p>
            <a:r>
              <a:rPr lang="en-US" sz="1100" dirty="0">
                <a:latin typeface="Sarabun" panose="00000500000000000000" pitchFamily="2" charset="-34"/>
                <a:cs typeface="Sarabun" panose="00000500000000000000" pitchFamily="2" charset="-34"/>
              </a:rPr>
              <a:t>Third Party Data</a:t>
            </a:r>
          </a:p>
        </p:txBody>
      </p:sp>
      <p:sp>
        <p:nvSpPr>
          <p:cNvPr id="9" name="TextBox 8">
            <a:extLst>
              <a:ext uri="{FF2B5EF4-FFF2-40B4-BE49-F238E27FC236}">
                <a16:creationId xmlns:a16="http://schemas.microsoft.com/office/drawing/2014/main" id="{24E88265-C970-F356-A8A4-272DD0FE19FC}"/>
              </a:ext>
            </a:extLst>
          </p:cNvPr>
          <p:cNvSpPr txBox="1"/>
          <p:nvPr/>
        </p:nvSpPr>
        <p:spPr>
          <a:xfrm>
            <a:off x="237388" y="2037374"/>
            <a:ext cx="1440856" cy="1384995"/>
          </a:xfrm>
          <a:prstGeom prst="rect">
            <a:avLst/>
          </a:prstGeom>
          <a:noFill/>
        </p:spPr>
        <p:txBody>
          <a:bodyPr wrap="square" rtlCol="0">
            <a:spAutoFit/>
          </a:bodyPr>
          <a:lstStyle/>
          <a:p>
            <a:r>
              <a:rPr lang="en-US" sz="1200" dirty="0">
                <a:latin typeface="Sarabun" panose="00000500000000000000" pitchFamily="2" charset="-34"/>
                <a:cs typeface="Sarabun" panose="00000500000000000000" pitchFamily="2" charset="-34"/>
              </a:rPr>
              <a:t>Data Enrichment</a:t>
            </a:r>
          </a:p>
          <a:p>
            <a:r>
              <a:rPr lang="en-US" sz="1200" dirty="0">
                <a:latin typeface="Sarabun" panose="00000500000000000000" pitchFamily="2" charset="-34"/>
                <a:cs typeface="Sarabun" panose="00000500000000000000" pitchFamily="2" charset="-34"/>
              </a:rPr>
              <a:t>Search</a:t>
            </a:r>
          </a:p>
          <a:p>
            <a:r>
              <a:rPr lang="en-US" sz="1200" dirty="0">
                <a:latin typeface="Sarabun" panose="00000500000000000000" pitchFamily="2" charset="-34"/>
                <a:cs typeface="Sarabun" panose="00000500000000000000" pitchFamily="2" charset="-34"/>
              </a:rPr>
              <a:t>Social</a:t>
            </a:r>
          </a:p>
          <a:p>
            <a:r>
              <a:rPr lang="en-US" sz="1200" dirty="0">
                <a:latin typeface="Sarabun" panose="00000500000000000000" pitchFamily="2" charset="-34"/>
                <a:cs typeface="Sarabun" panose="00000500000000000000" pitchFamily="2" charset="-34"/>
              </a:rPr>
              <a:t>Geography</a:t>
            </a:r>
          </a:p>
          <a:p>
            <a:r>
              <a:rPr lang="en-US" sz="1200" dirty="0" err="1">
                <a:latin typeface="Sarabun" panose="00000500000000000000" pitchFamily="2" charset="-34"/>
                <a:cs typeface="Sarabun" panose="00000500000000000000" pitchFamily="2" charset="-34"/>
              </a:rPr>
              <a:t>DemoGraphics</a:t>
            </a:r>
            <a:endParaRPr lang="en-US" sz="1200" dirty="0">
              <a:latin typeface="Sarabun" panose="00000500000000000000" pitchFamily="2" charset="-34"/>
              <a:cs typeface="Sarabun" panose="00000500000000000000" pitchFamily="2" charset="-34"/>
            </a:endParaRPr>
          </a:p>
          <a:p>
            <a:r>
              <a:rPr lang="en-US" sz="1200" dirty="0">
                <a:latin typeface="Sarabun" panose="00000500000000000000" pitchFamily="2" charset="-34"/>
                <a:cs typeface="Sarabun" panose="00000500000000000000" pitchFamily="2" charset="-34"/>
              </a:rPr>
              <a:t>Psychographics</a:t>
            </a:r>
          </a:p>
          <a:p>
            <a:r>
              <a:rPr lang="en-US" sz="1200" dirty="0">
                <a:latin typeface="Sarabun" panose="00000500000000000000" pitchFamily="2" charset="-34"/>
                <a:cs typeface="Sarabun" panose="00000500000000000000" pitchFamily="2" charset="-34"/>
              </a:rPr>
              <a:t>Other</a:t>
            </a:r>
          </a:p>
        </p:txBody>
      </p:sp>
      <p:grpSp>
        <p:nvGrpSpPr>
          <p:cNvPr id="45" name="Group 44">
            <a:extLst>
              <a:ext uri="{FF2B5EF4-FFF2-40B4-BE49-F238E27FC236}">
                <a16:creationId xmlns:a16="http://schemas.microsoft.com/office/drawing/2014/main" id="{455367DF-E674-7A18-CAFA-52BFD082C093}"/>
              </a:ext>
            </a:extLst>
          </p:cNvPr>
          <p:cNvGrpSpPr/>
          <p:nvPr/>
        </p:nvGrpSpPr>
        <p:grpSpPr>
          <a:xfrm>
            <a:off x="5496644" y="235873"/>
            <a:ext cx="1858315" cy="4353436"/>
            <a:chOff x="3932633" y="302256"/>
            <a:chExt cx="1858315" cy="4353436"/>
          </a:xfrm>
        </p:grpSpPr>
        <p:sp>
          <p:nvSpPr>
            <p:cNvPr id="17" name="Rectangle: Rounded Corners 16">
              <a:extLst>
                <a:ext uri="{FF2B5EF4-FFF2-40B4-BE49-F238E27FC236}">
                  <a16:creationId xmlns:a16="http://schemas.microsoft.com/office/drawing/2014/main" id="{1B01ACA8-9349-B405-7704-22B5A1340B60}"/>
                </a:ext>
              </a:extLst>
            </p:cNvPr>
            <p:cNvSpPr/>
            <p:nvPr/>
          </p:nvSpPr>
          <p:spPr>
            <a:xfrm>
              <a:off x="3981450" y="668907"/>
              <a:ext cx="1809498" cy="840945"/>
            </a:xfrm>
            <a:prstGeom prst="roundRect">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8" name="TextBox 17">
              <a:extLst>
                <a:ext uri="{FF2B5EF4-FFF2-40B4-BE49-F238E27FC236}">
                  <a16:creationId xmlns:a16="http://schemas.microsoft.com/office/drawing/2014/main" id="{9511CB2C-A238-5F5A-6E21-029C8B1EC0E6}"/>
                </a:ext>
              </a:extLst>
            </p:cNvPr>
            <p:cNvSpPr txBox="1"/>
            <p:nvPr/>
          </p:nvSpPr>
          <p:spPr>
            <a:xfrm>
              <a:off x="4421065" y="302256"/>
              <a:ext cx="811441" cy="369332"/>
            </a:xfrm>
            <a:prstGeom prst="rect">
              <a:avLst/>
            </a:prstGeom>
            <a:noFill/>
          </p:spPr>
          <p:txBody>
            <a:bodyPr wrap="none" rtlCol="0">
              <a:spAutoFit/>
            </a:bodyPr>
            <a:lstStyle/>
            <a:p>
              <a:r>
                <a:rPr lang="en-US" dirty="0">
                  <a:latin typeface="Sarabun" panose="00000500000000000000" pitchFamily="2" charset="-34"/>
                  <a:cs typeface="Sarabun" panose="00000500000000000000" pitchFamily="2" charset="-34"/>
                </a:rPr>
                <a:t>Enrich</a:t>
              </a:r>
            </a:p>
          </p:txBody>
        </p:sp>
        <p:sp>
          <p:nvSpPr>
            <p:cNvPr id="19" name="TextBox 18">
              <a:extLst>
                <a:ext uri="{FF2B5EF4-FFF2-40B4-BE49-F238E27FC236}">
                  <a16:creationId xmlns:a16="http://schemas.microsoft.com/office/drawing/2014/main" id="{D859FF7D-8A55-788F-F174-B3FC93FF29B4}"/>
                </a:ext>
              </a:extLst>
            </p:cNvPr>
            <p:cNvSpPr txBox="1"/>
            <p:nvPr/>
          </p:nvSpPr>
          <p:spPr>
            <a:xfrm>
              <a:off x="4407542" y="625890"/>
              <a:ext cx="1047082" cy="261610"/>
            </a:xfrm>
            <a:prstGeom prst="rect">
              <a:avLst/>
            </a:prstGeom>
            <a:noFill/>
          </p:spPr>
          <p:txBody>
            <a:bodyPr wrap="none" rtlCol="0">
              <a:spAutoFit/>
            </a:bodyPr>
            <a:lstStyle/>
            <a:p>
              <a:r>
                <a:rPr lang="en-US" sz="1050" dirty="0">
                  <a:latin typeface="Sarabun" panose="00000500000000000000" pitchFamily="2" charset="-34"/>
                  <a:cs typeface="Sarabun" panose="00000500000000000000" pitchFamily="2" charset="-34"/>
                </a:rPr>
                <a:t>Model Registry</a:t>
              </a:r>
            </a:p>
          </p:txBody>
        </p:sp>
        <p:pic>
          <p:nvPicPr>
            <p:cNvPr id="1028" name="Picture 4">
              <a:extLst>
                <a:ext uri="{FF2B5EF4-FFF2-40B4-BE49-F238E27FC236}">
                  <a16:creationId xmlns:a16="http://schemas.microsoft.com/office/drawing/2014/main" id="{6EED0722-82A2-0565-1E85-B52CF83EF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674" y="810004"/>
              <a:ext cx="525596" cy="52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3A1EC3B8-72BC-511A-6265-699FCE75A0C6}"/>
                </a:ext>
              </a:extLst>
            </p:cNvPr>
            <p:cNvPicPr>
              <a:picLocks noChangeAspect="1"/>
            </p:cNvPicPr>
            <p:nvPr/>
          </p:nvPicPr>
          <p:blipFill>
            <a:blip r:embed="rId4"/>
            <a:stretch>
              <a:fillRect/>
            </a:stretch>
          </p:blipFill>
          <p:spPr>
            <a:xfrm>
              <a:off x="4242497" y="775955"/>
              <a:ext cx="510335" cy="510335"/>
            </a:xfrm>
            <a:prstGeom prst="rect">
              <a:avLst/>
            </a:prstGeom>
          </p:spPr>
        </p:pic>
        <p:sp>
          <p:nvSpPr>
            <p:cNvPr id="21" name="TextBox 20">
              <a:extLst>
                <a:ext uri="{FF2B5EF4-FFF2-40B4-BE49-F238E27FC236}">
                  <a16:creationId xmlns:a16="http://schemas.microsoft.com/office/drawing/2014/main" id="{A3EAD353-1634-C1A3-0FCC-EDA24BDCFB95}"/>
                </a:ext>
              </a:extLst>
            </p:cNvPr>
            <p:cNvSpPr txBox="1"/>
            <p:nvPr/>
          </p:nvSpPr>
          <p:spPr>
            <a:xfrm>
              <a:off x="4120337" y="1251419"/>
              <a:ext cx="668773" cy="215444"/>
            </a:xfrm>
            <a:prstGeom prst="rect">
              <a:avLst/>
            </a:prstGeom>
            <a:noFill/>
          </p:spPr>
          <p:txBody>
            <a:bodyPr wrap="none" rtlCol="0">
              <a:spAutoFit/>
            </a:bodyPr>
            <a:lstStyle/>
            <a:p>
              <a:r>
                <a:rPr lang="en-US" sz="800" dirty="0" err="1">
                  <a:latin typeface="Sarabun" panose="00000500000000000000" pitchFamily="2" charset="-34"/>
                  <a:cs typeface="Sarabun" panose="00000500000000000000" pitchFamily="2" charset="-34"/>
                </a:rPr>
                <a:t>PythonPip</a:t>
              </a:r>
              <a:r>
                <a:rPr lang="en-US" sz="800" dirty="0">
                  <a:latin typeface="Sarabun" panose="00000500000000000000" pitchFamily="2" charset="-34"/>
                  <a:cs typeface="Sarabun" panose="00000500000000000000" pitchFamily="2" charset="-34"/>
                </a:rPr>
                <a:t> </a:t>
              </a:r>
            </a:p>
          </p:txBody>
        </p:sp>
        <p:sp>
          <p:nvSpPr>
            <p:cNvPr id="22" name="TextBox 21">
              <a:extLst>
                <a:ext uri="{FF2B5EF4-FFF2-40B4-BE49-F238E27FC236}">
                  <a16:creationId xmlns:a16="http://schemas.microsoft.com/office/drawing/2014/main" id="{C734B9CF-D807-09C7-6FC3-C821AED8F273}"/>
                </a:ext>
              </a:extLst>
            </p:cNvPr>
            <p:cNvSpPr txBox="1"/>
            <p:nvPr/>
          </p:nvSpPr>
          <p:spPr>
            <a:xfrm>
              <a:off x="4950652" y="1294408"/>
              <a:ext cx="840295" cy="215444"/>
            </a:xfrm>
            <a:prstGeom prst="rect">
              <a:avLst/>
            </a:prstGeom>
            <a:noFill/>
          </p:spPr>
          <p:txBody>
            <a:bodyPr wrap="none" rtlCol="0">
              <a:spAutoFit/>
            </a:bodyPr>
            <a:lstStyle/>
            <a:p>
              <a:r>
                <a:rPr lang="en-US" sz="800" dirty="0">
                  <a:latin typeface="Sarabun" panose="00000500000000000000" pitchFamily="2" charset="-34"/>
                  <a:cs typeface="Sarabun" panose="00000500000000000000" pitchFamily="2" charset="-34"/>
                </a:rPr>
                <a:t>Docker Images</a:t>
              </a:r>
            </a:p>
          </p:txBody>
        </p:sp>
        <p:sp>
          <p:nvSpPr>
            <p:cNvPr id="23" name="Rectangle: Rounded Corners 22">
              <a:extLst>
                <a:ext uri="{FF2B5EF4-FFF2-40B4-BE49-F238E27FC236}">
                  <a16:creationId xmlns:a16="http://schemas.microsoft.com/office/drawing/2014/main" id="{493BF2A4-9B34-15BA-ED28-32B79293AC8F}"/>
                </a:ext>
              </a:extLst>
            </p:cNvPr>
            <p:cNvSpPr/>
            <p:nvPr/>
          </p:nvSpPr>
          <p:spPr>
            <a:xfrm>
              <a:off x="3981449" y="1616900"/>
              <a:ext cx="1809498" cy="840945"/>
            </a:xfrm>
            <a:prstGeom prst="roundRect">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24" name="TextBox 23">
              <a:extLst>
                <a:ext uri="{FF2B5EF4-FFF2-40B4-BE49-F238E27FC236}">
                  <a16:creationId xmlns:a16="http://schemas.microsoft.com/office/drawing/2014/main" id="{605E7D1F-0B93-5CE9-D9FF-E5ABD3CE6B0F}"/>
                </a:ext>
              </a:extLst>
            </p:cNvPr>
            <p:cNvSpPr txBox="1"/>
            <p:nvPr/>
          </p:nvSpPr>
          <p:spPr>
            <a:xfrm>
              <a:off x="4624646" y="1604059"/>
              <a:ext cx="588623" cy="253916"/>
            </a:xfrm>
            <a:prstGeom prst="rect">
              <a:avLst/>
            </a:prstGeom>
            <a:noFill/>
          </p:spPr>
          <p:txBody>
            <a:bodyPr wrap="none" rtlCol="0">
              <a:spAutoFit/>
            </a:bodyPr>
            <a:lstStyle/>
            <a:p>
              <a:r>
                <a:rPr lang="en-US" sz="1050" dirty="0">
                  <a:latin typeface="Sarabun" panose="00000500000000000000" pitchFamily="2" charset="-34"/>
                  <a:cs typeface="Sarabun" panose="00000500000000000000" pitchFamily="2" charset="-34"/>
                </a:rPr>
                <a:t>Deploy</a:t>
              </a:r>
            </a:p>
          </p:txBody>
        </p:sp>
        <p:pic>
          <p:nvPicPr>
            <p:cNvPr id="1032" name="Picture 8">
              <a:extLst>
                <a:ext uri="{FF2B5EF4-FFF2-40B4-BE49-F238E27FC236}">
                  <a16:creationId xmlns:a16="http://schemas.microsoft.com/office/drawing/2014/main" id="{76CBCF88-69C9-32A4-FB6D-2D71A477ED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1448" y="1834046"/>
              <a:ext cx="759233" cy="4306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7626337-6E14-65F3-C840-C5165D3B1F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9390" y="2015540"/>
              <a:ext cx="819150" cy="35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51D4706-1B7F-6821-F13A-BFB1635F9C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8538" y="1786670"/>
              <a:ext cx="804862" cy="27313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Rounded Corners 24">
              <a:extLst>
                <a:ext uri="{FF2B5EF4-FFF2-40B4-BE49-F238E27FC236}">
                  <a16:creationId xmlns:a16="http://schemas.microsoft.com/office/drawing/2014/main" id="{3BAE3AAA-E72C-28BB-397A-F02EE55697E1}"/>
                </a:ext>
              </a:extLst>
            </p:cNvPr>
            <p:cNvSpPr/>
            <p:nvPr/>
          </p:nvSpPr>
          <p:spPr>
            <a:xfrm>
              <a:off x="3981449" y="2566832"/>
              <a:ext cx="1809498" cy="2088860"/>
            </a:xfrm>
            <a:prstGeom prst="roundRect">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26" name="TextBox 25">
              <a:extLst>
                <a:ext uri="{FF2B5EF4-FFF2-40B4-BE49-F238E27FC236}">
                  <a16:creationId xmlns:a16="http://schemas.microsoft.com/office/drawing/2014/main" id="{C997375B-7DF6-0DE2-3552-0BF505836889}"/>
                </a:ext>
              </a:extLst>
            </p:cNvPr>
            <p:cNvSpPr txBox="1"/>
            <p:nvPr/>
          </p:nvSpPr>
          <p:spPr>
            <a:xfrm>
              <a:off x="4410748" y="2542362"/>
              <a:ext cx="1083951" cy="253916"/>
            </a:xfrm>
            <a:prstGeom prst="rect">
              <a:avLst/>
            </a:prstGeom>
            <a:noFill/>
          </p:spPr>
          <p:txBody>
            <a:bodyPr wrap="none" rtlCol="0">
              <a:spAutoFit/>
            </a:bodyPr>
            <a:lstStyle/>
            <a:p>
              <a:r>
                <a:rPr lang="en-US" sz="1050" dirty="0">
                  <a:latin typeface="Sarabun" panose="00000500000000000000" pitchFamily="2" charset="-34"/>
                  <a:cs typeface="Sarabun" panose="00000500000000000000" pitchFamily="2" charset="-34"/>
                </a:rPr>
                <a:t>Model Analyzer</a:t>
              </a:r>
            </a:p>
          </p:txBody>
        </p:sp>
        <p:pic>
          <p:nvPicPr>
            <p:cNvPr id="1040" name="Picture 16">
              <a:extLst>
                <a:ext uri="{FF2B5EF4-FFF2-40B4-BE49-F238E27FC236}">
                  <a16:creationId xmlns:a16="http://schemas.microsoft.com/office/drawing/2014/main" id="{EE37014E-2CD9-4A51-E065-E0CD906873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1449" y="2652515"/>
              <a:ext cx="595368" cy="59536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61F85190-C027-D8E8-79EE-DF76B589E8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2056" y="2870114"/>
              <a:ext cx="971829" cy="357761"/>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Rounded Corners 31">
              <a:extLst>
                <a:ext uri="{FF2B5EF4-FFF2-40B4-BE49-F238E27FC236}">
                  <a16:creationId xmlns:a16="http://schemas.microsoft.com/office/drawing/2014/main" id="{04C4C124-18BD-0895-2F35-96E9F3C768C8}"/>
                </a:ext>
              </a:extLst>
            </p:cNvPr>
            <p:cNvSpPr/>
            <p:nvPr/>
          </p:nvSpPr>
          <p:spPr>
            <a:xfrm>
              <a:off x="4028024" y="3288660"/>
              <a:ext cx="1685376" cy="1307227"/>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33" name="TextBox 32">
              <a:extLst>
                <a:ext uri="{FF2B5EF4-FFF2-40B4-BE49-F238E27FC236}">
                  <a16:creationId xmlns:a16="http://schemas.microsoft.com/office/drawing/2014/main" id="{D5FD01B0-7322-71EC-C59A-0DECE3B0F925}"/>
                </a:ext>
              </a:extLst>
            </p:cNvPr>
            <p:cNvSpPr txBox="1"/>
            <p:nvPr/>
          </p:nvSpPr>
          <p:spPr>
            <a:xfrm>
              <a:off x="4034202" y="3356870"/>
              <a:ext cx="662361" cy="253916"/>
            </a:xfrm>
            <a:prstGeom prst="rect">
              <a:avLst/>
            </a:prstGeom>
            <a:noFill/>
          </p:spPr>
          <p:txBody>
            <a:bodyPr wrap="none" rtlCol="0">
              <a:spAutoFit/>
            </a:bodyPr>
            <a:lstStyle/>
            <a:p>
              <a:r>
                <a:rPr lang="en-US" sz="1050" dirty="0">
                  <a:latin typeface="Sarabun" panose="00000500000000000000" pitchFamily="2" charset="-34"/>
                  <a:cs typeface="Sarabun" panose="00000500000000000000" pitchFamily="2" charset="-34"/>
                </a:rPr>
                <a:t>Training</a:t>
              </a:r>
            </a:p>
          </p:txBody>
        </p:sp>
        <p:pic>
          <p:nvPicPr>
            <p:cNvPr id="1044" name="Picture 20">
              <a:extLst>
                <a:ext uri="{FF2B5EF4-FFF2-40B4-BE49-F238E27FC236}">
                  <a16:creationId xmlns:a16="http://schemas.microsoft.com/office/drawing/2014/main" id="{EB697A57-DF1A-6142-6EF5-8778EB5655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2633" y="3572919"/>
              <a:ext cx="899379" cy="50491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42DF34A8-E7E9-757C-E299-3D3FFD2747C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8587" y="3833402"/>
              <a:ext cx="794254" cy="76248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DDE68DD2-6E67-4303-CA8E-6E782BA7B28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28252" y="3275251"/>
              <a:ext cx="867307" cy="58028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31BCFBBD-E6CE-6A59-C772-FD295BBE04B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89000" y="4176311"/>
              <a:ext cx="721412" cy="231132"/>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AC587F05-5AFF-B382-3EC4-6B3E4A865751}"/>
                </a:ext>
              </a:extLst>
            </p:cNvPr>
            <p:cNvSpPr/>
            <p:nvPr/>
          </p:nvSpPr>
          <p:spPr>
            <a:xfrm>
              <a:off x="4624646" y="2757085"/>
              <a:ext cx="1088754" cy="490798"/>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rabun" panose="00000500000000000000" pitchFamily="2" charset="-34"/>
                <a:cs typeface="Sarabun" panose="00000500000000000000" pitchFamily="2" charset="-34"/>
              </a:endParaRPr>
            </a:p>
          </p:txBody>
        </p:sp>
        <p:sp>
          <p:nvSpPr>
            <p:cNvPr id="37" name="TextBox 36">
              <a:extLst>
                <a:ext uri="{FF2B5EF4-FFF2-40B4-BE49-F238E27FC236}">
                  <a16:creationId xmlns:a16="http://schemas.microsoft.com/office/drawing/2014/main" id="{240A4B49-1781-D65C-F34B-A94F80B8DE2C}"/>
                </a:ext>
              </a:extLst>
            </p:cNvPr>
            <p:cNvSpPr txBox="1"/>
            <p:nvPr/>
          </p:nvSpPr>
          <p:spPr>
            <a:xfrm>
              <a:off x="4615245" y="2726869"/>
              <a:ext cx="739305" cy="253916"/>
            </a:xfrm>
            <a:prstGeom prst="rect">
              <a:avLst/>
            </a:prstGeom>
            <a:noFill/>
          </p:spPr>
          <p:txBody>
            <a:bodyPr wrap="none" rtlCol="0">
              <a:spAutoFit/>
            </a:bodyPr>
            <a:lstStyle/>
            <a:p>
              <a:r>
                <a:rPr lang="en-US" sz="1050" dirty="0">
                  <a:latin typeface="Sarabun" panose="00000500000000000000" pitchFamily="2" charset="-34"/>
                  <a:cs typeface="Sarabun" panose="00000500000000000000" pitchFamily="2" charset="-34"/>
                </a:rPr>
                <a:t>Inference</a:t>
              </a:r>
            </a:p>
          </p:txBody>
        </p:sp>
      </p:grpSp>
      <p:pic>
        <p:nvPicPr>
          <p:cNvPr id="47" name="Picture 46">
            <a:extLst>
              <a:ext uri="{FF2B5EF4-FFF2-40B4-BE49-F238E27FC236}">
                <a16:creationId xmlns:a16="http://schemas.microsoft.com/office/drawing/2014/main" id="{0A5B75B6-92F1-996C-CED4-39401A7011F8}"/>
              </a:ext>
            </a:extLst>
          </p:cNvPr>
          <p:cNvPicPr>
            <a:picLocks noChangeAspect="1"/>
          </p:cNvPicPr>
          <p:nvPr/>
        </p:nvPicPr>
        <p:blipFill>
          <a:blip r:embed="rId14"/>
          <a:stretch>
            <a:fillRect/>
          </a:stretch>
        </p:blipFill>
        <p:spPr>
          <a:xfrm>
            <a:off x="359443" y="3863322"/>
            <a:ext cx="1056119" cy="1314847"/>
          </a:xfrm>
          <a:prstGeom prst="rect">
            <a:avLst/>
          </a:prstGeom>
        </p:spPr>
      </p:pic>
      <p:pic>
        <p:nvPicPr>
          <p:cNvPr id="53" name="Picture 52">
            <a:extLst>
              <a:ext uri="{FF2B5EF4-FFF2-40B4-BE49-F238E27FC236}">
                <a16:creationId xmlns:a16="http://schemas.microsoft.com/office/drawing/2014/main" id="{DA5EA5E1-A2CB-84FA-A28C-0E9847D31D5A}"/>
              </a:ext>
            </a:extLst>
          </p:cNvPr>
          <p:cNvPicPr>
            <a:picLocks noChangeAspect="1"/>
          </p:cNvPicPr>
          <p:nvPr/>
        </p:nvPicPr>
        <p:blipFill>
          <a:blip r:embed="rId15"/>
          <a:stretch>
            <a:fillRect/>
          </a:stretch>
        </p:blipFill>
        <p:spPr>
          <a:xfrm>
            <a:off x="1851368" y="4115781"/>
            <a:ext cx="829074" cy="466354"/>
          </a:xfrm>
          <a:prstGeom prst="rect">
            <a:avLst/>
          </a:prstGeom>
        </p:spPr>
      </p:pic>
      <p:grpSp>
        <p:nvGrpSpPr>
          <p:cNvPr id="63" name="Group 62">
            <a:extLst>
              <a:ext uri="{FF2B5EF4-FFF2-40B4-BE49-F238E27FC236}">
                <a16:creationId xmlns:a16="http://schemas.microsoft.com/office/drawing/2014/main" id="{41FA92BF-FBE9-9AC8-EFB7-0D43A81C5D2E}"/>
              </a:ext>
            </a:extLst>
          </p:cNvPr>
          <p:cNvGrpSpPr/>
          <p:nvPr/>
        </p:nvGrpSpPr>
        <p:grpSpPr>
          <a:xfrm>
            <a:off x="1982820" y="212095"/>
            <a:ext cx="1456129" cy="5197950"/>
            <a:chOff x="1928054" y="182941"/>
            <a:chExt cx="1456129" cy="5197950"/>
          </a:xfrm>
        </p:grpSpPr>
        <p:pic>
          <p:nvPicPr>
            <p:cNvPr id="1054" name="Picture 30">
              <a:extLst>
                <a:ext uri="{FF2B5EF4-FFF2-40B4-BE49-F238E27FC236}">
                  <a16:creationId xmlns:a16="http://schemas.microsoft.com/office/drawing/2014/main" id="{8E0C183C-D89A-1951-7095-2D5EA4614D2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99015" y="656117"/>
              <a:ext cx="1102032" cy="41824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8E3D0799-342A-22E8-3C09-180011705492}"/>
                </a:ext>
              </a:extLst>
            </p:cNvPr>
            <p:cNvSpPr txBox="1"/>
            <p:nvPr/>
          </p:nvSpPr>
          <p:spPr>
            <a:xfrm>
              <a:off x="2204434" y="182941"/>
              <a:ext cx="806631" cy="369332"/>
            </a:xfrm>
            <a:prstGeom prst="rect">
              <a:avLst/>
            </a:prstGeom>
            <a:noFill/>
          </p:spPr>
          <p:txBody>
            <a:bodyPr wrap="none" rtlCol="0">
              <a:spAutoFit/>
            </a:bodyPr>
            <a:lstStyle/>
            <a:p>
              <a:r>
                <a:rPr lang="en-US" dirty="0">
                  <a:latin typeface="Sarabun" panose="00000500000000000000" pitchFamily="2" charset="-34"/>
                  <a:cs typeface="Sarabun" panose="00000500000000000000" pitchFamily="2" charset="-34"/>
                </a:rPr>
                <a:t>Ingest</a:t>
              </a:r>
            </a:p>
          </p:txBody>
        </p:sp>
        <p:sp>
          <p:nvSpPr>
            <p:cNvPr id="39" name="Rectangle: Rounded Corners 38">
              <a:extLst>
                <a:ext uri="{FF2B5EF4-FFF2-40B4-BE49-F238E27FC236}">
                  <a16:creationId xmlns:a16="http://schemas.microsoft.com/office/drawing/2014/main" id="{0B9CCBD5-0EAB-B7BB-934D-2C3CAC3956F1}"/>
                </a:ext>
              </a:extLst>
            </p:cNvPr>
            <p:cNvSpPr/>
            <p:nvPr/>
          </p:nvSpPr>
          <p:spPr>
            <a:xfrm>
              <a:off x="1928054" y="604030"/>
              <a:ext cx="1285369" cy="4776861"/>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pic>
          <p:nvPicPr>
            <p:cNvPr id="1056" name="Picture 32">
              <a:extLst>
                <a:ext uri="{FF2B5EF4-FFF2-40B4-BE49-F238E27FC236}">
                  <a16:creationId xmlns:a16="http://schemas.microsoft.com/office/drawing/2014/main" id="{4058B65D-A8A4-5D97-324C-FFB5FF8B358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15448" y="958370"/>
              <a:ext cx="829073" cy="82907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DD2A424E-FF59-E229-C6FF-37364709570F}"/>
                </a:ext>
              </a:extLst>
            </p:cNvPr>
            <p:cNvSpPr txBox="1"/>
            <p:nvPr/>
          </p:nvSpPr>
          <p:spPr>
            <a:xfrm>
              <a:off x="2036098" y="1760997"/>
              <a:ext cx="987771" cy="253916"/>
            </a:xfrm>
            <a:prstGeom prst="rect">
              <a:avLst/>
            </a:prstGeom>
            <a:noFill/>
          </p:spPr>
          <p:txBody>
            <a:bodyPr wrap="none" rtlCol="0">
              <a:spAutoFit/>
            </a:bodyPr>
            <a:lstStyle/>
            <a:p>
              <a:r>
                <a:rPr lang="en-US" sz="1050" dirty="0">
                  <a:latin typeface="Sarabun" panose="00000500000000000000" pitchFamily="2" charset="-34"/>
                  <a:cs typeface="Sarabun" panose="00000500000000000000" pitchFamily="2" charset="-34"/>
                </a:rPr>
                <a:t>Services Hubs</a:t>
              </a:r>
            </a:p>
          </p:txBody>
        </p:sp>
        <p:pic>
          <p:nvPicPr>
            <p:cNvPr id="1058" name="Picture 34">
              <a:extLst>
                <a:ext uri="{FF2B5EF4-FFF2-40B4-BE49-F238E27FC236}">
                  <a16:creationId xmlns:a16="http://schemas.microsoft.com/office/drawing/2014/main" id="{7EB56A0C-4D1A-AA8F-41DE-F83A9D5B548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73461" y="2014913"/>
              <a:ext cx="987771" cy="9877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2DBEE941-3E4C-2DF9-437A-34236AEE7503}"/>
                </a:ext>
              </a:extLst>
            </p:cNvPr>
            <p:cNvPicPr>
              <a:picLocks noChangeAspect="1"/>
            </p:cNvPicPr>
            <p:nvPr/>
          </p:nvPicPr>
          <p:blipFill>
            <a:blip r:embed="rId19"/>
            <a:stretch>
              <a:fillRect/>
            </a:stretch>
          </p:blipFill>
          <p:spPr>
            <a:xfrm>
              <a:off x="2249346" y="3055955"/>
              <a:ext cx="627323" cy="627323"/>
            </a:xfrm>
            <a:prstGeom prst="rect">
              <a:avLst/>
            </a:prstGeom>
          </p:spPr>
        </p:pic>
        <p:sp>
          <p:nvSpPr>
            <p:cNvPr id="44" name="TextBox 43">
              <a:extLst>
                <a:ext uri="{FF2B5EF4-FFF2-40B4-BE49-F238E27FC236}">
                  <a16:creationId xmlns:a16="http://schemas.microsoft.com/office/drawing/2014/main" id="{AB9F9EA0-2EE5-BC77-C3DF-5A004D671D20}"/>
                </a:ext>
              </a:extLst>
            </p:cNvPr>
            <p:cNvSpPr txBox="1"/>
            <p:nvPr/>
          </p:nvSpPr>
          <p:spPr>
            <a:xfrm>
              <a:off x="2148874" y="3713596"/>
              <a:ext cx="829073" cy="253916"/>
            </a:xfrm>
            <a:prstGeom prst="rect">
              <a:avLst/>
            </a:prstGeom>
            <a:noFill/>
          </p:spPr>
          <p:txBody>
            <a:bodyPr wrap="none" rtlCol="0">
              <a:spAutoFit/>
            </a:bodyPr>
            <a:lstStyle/>
            <a:p>
              <a:r>
                <a:rPr lang="en-US" sz="1050" dirty="0">
                  <a:latin typeface="Sarabun" panose="00000500000000000000" pitchFamily="2" charset="-34"/>
                  <a:cs typeface="Sarabun" panose="00000500000000000000" pitchFamily="2" charset="-34"/>
                </a:rPr>
                <a:t>Event hubs</a:t>
              </a:r>
            </a:p>
          </p:txBody>
        </p:sp>
        <p:pic>
          <p:nvPicPr>
            <p:cNvPr id="56" name="Picture 55">
              <a:extLst>
                <a:ext uri="{FF2B5EF4-FFF2-40B4-BE49-F238E27FC236}">
                  <a16:creationId xmlns:a16="http://schemas.microsoft.com/office/drawing/2014/main" id="{C1FFBF7D-63FA-0582-2AB1-B5E75CC775D9}"/>
                </a:ext>
              </a:extLst>
            </p:cNvPr>
            <p:cNvPicPr>
              <a:picLocks noChangeAspect="1"/>
            </p:cNvPicPr>
            <p:nvPr/>
          </p:nvPicPr>
          <p:blipFill>
            <a:blip r:embed="rId20"/>
            <a:stretch>
              <a:fillRect/>
            </a:stretch>
          </p:blipFill>
          <p:spPr>
            <a:xfrm>
              <a:off x="2228786" y="4039504"/>
              <a:ext cx="1155397" cy="520651"/>
            </a:xfrm>
            <a:prstGeom prst="rect">
              <a:avLst/>
            </a:prstGeom>
          </p:spPr>
        </p:pic>
        <p:sp>
          <p:nvSpPr>
            <p:cNvPr id="57" name="TextBox 56">
              <a:extLst>
                <a:ext uri="{FF2B5EF4-FFF2-40B4-BE49-F238E27FC236}">
                  <a16:creationId xmlns:a16="http://schemas.microsoft.com/office/drawing/2014/main" id="{E0C0776A-3626-5652-26E9-62C4C6F2732B}"/>
                </a:ext>
              </a:extLst>
            </p:cNvPr>
            <p:cNvSpPr txBox="1"/>
            <p:nvPr/>
          </p:nvSpPr>
          <p:spPr>
            <a:xfrm>
              <a:off x="2260917" y="4600804"/>
              <a:ext cx="712054" cy="253916"/>
            </a:xfrm>
            <a:prstGeom prst="rect">
              <a:avLst/>
            </a:prstGeom>
            <a:noFill/>
          </p:spPr>
          <p:txBody>
            <a:bodyPr wrap="none" rtlCol="0">
              <a:spAutoFit/>
            </a:bodyPr>
            <a:lstStyle/>
            <a:p>
              <a:r>
                <a:rPr lang="en-US" sz="1050" dirty="0">
                  <a:latin typeface="Sarabun" panose="00000500000000000000" pitchFamily="2" charset="-34"/>
                  <a:cs typeface="Sarabun" panose="00000500000000000000" pitchFamily="2" charset="-34"/>
                </a:rPr>
                <a:t>Pipelines</a:t>
              </a:r>
            </a:p>
          </p:txBody>
        </p:sp>
        <p:sp>
          <p:nvSpPr>
            <p:cNvPr id="59" name="TextBox 58">
              <a:extLst>
                <a:ext uri="{FF2B5EF4-FFF2-40B4-BE49-F238E27FC236}">
                  <a16:creationId xmlns:a16="http://schemas.microsoft.com/office/drawing/2014/main" id="{E99777C1-4DE3-40D0-6D3E-F5D9AE61306D}"/>
                </a:ext>
              </a:extLst>
            </p:cNvPr>
            <p:cNvSpPr txBox="1"/>
            <p:nvPr/>
          </p:nvSpPr>
          <p:spPr>
            <a:xfrm>
              <a:off x="1997232" y="4830869"/>
              <a:ext cx="1230610" cy="461665"/>
            </a:xfrm>
            <a:prstGeom prst="rect">
              <a:avLst/>
            </a:prstGeom>
            <a:noFill/>
          </p:spPr>
          <p:txBody>
            <a:bodyPr wrap="square">
              <a:spAutoFit/>
            </a:bodyPr>
            <a:lstStyle/>
            <a:p>
              <a:pPr algn="ctr"/>
              <a:r>
                <a:rPr lang="en-US" sz="800" i="1" dirty="0">
                  <a:latin typeface="Sarabun" panose="00000500000000000000" pitchFamily="2" charset="-34"/>
                  <a:cs typeface="Sarabun" panose="00000500000000000000" pitchFamily="2" charset="-34"/>
                </a:rPr>
                <a:t>Scheduled/Event – Triggered data ingestion</a:t>
              </a:r>
            </a:p>
          </p:txBody>
        </p:sp>
      </p:grpSp>
      <p:grpSp>
        <p:nvGrpSpPr>
          <p:cNvPr id="1033" name="Group 1032">
            <a:extLst>
              <a:ext uri="{FF2B5EF4-FFF2-40B4-BE49-F238E27FC236}">
                <a16:creationId xmlns:a16="http://schemas.microsoft.com/office/drawing/2014/main" id="{8DA04472-03AB-3A62-F357-6FC686D780E2}"/>
              </a:ext>
            </a:extLst>
          </p:cNvPr>
          <p:cNvGrpSpPr/>
          <p:nvPr/>
        </p:nvGrpSpPr>
        <p:grpSpPr>
          <a:xfrm>
            <a:off x="3148901" y="5848618"/>
            <a:ext cx="5560983" cy="856646"/>
            <a:chOff x="1999015" y="5460993"/>
            <a:chExt cx="5560983" cy="856646"/>
          </a:xfrm>
        </p:grpSpPr>
        <p:sp>
          <p:nvSpPr>
            <p:cNvPr id="41" name="Rectangle: Rounded Corners 40">
              <a:extLst>
                <a:ext uri="{FF2B5EF4-FFF2-40B4-BE49-F238E27FC236}">
                  <a16:creationId xmlns:a16="http://schemas.microsoft.com/office/drawing/2014/main" id="{59CBE872-759F-B76E-CAF7-F76E04B1B27E}"/>
                </a:ext>
              </a:extLst>
            </p:cNvPr>
            <p:cNvSpPr/>
            <p:nvPr/>
          </p:nvSpPr>
          <p:spPr>
            <a:xfrm>
              <a:off x="1999015" y="5507680"/>
              <a:ext cx="5560983" cy="78453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rabun" panose="00000500000000000000" pitchFamily="2" charset="-34"/>
                <a:cs typeface="Sarabun" panose="00000500000000000000" pitchFamily="2" charset="-34"/>
              </a:endParaRPr>
            </a:p>
          </p:txBody>
        </p:sp>
        <p:sp>
          <p:nvSpPr>
            <p:cNvPr id="60" name="TextBox 59">
              <a:extLst>
                <a:ext uri="{FF2B5EF4-FFF2-40B4-BE49-F238E27FC236}">
                  <a16:creationId xmlns:a16="http://schemas.microsoft.com/office/drawing/2014/main" id="{ACC771A9-58D1-5A8A-71BC-BA11E30D808E}"/>
                </a:ext>
              </a:extLst>
            </p:cNvPr>
            <p:cNvSpPr txBox="1"/>
            <p:nvPr/>
          </p:nvSpPr>
          <p:spPr>
            <a:xfrm>
              <a:off x="1999015" y="6040640"/>
              <a:ext cx="878767" cy="276999"/>
            </a:xfrm>
            <a:prstGeom prst="rect">
              <a:avLst/>
            </a:prstGeom>
            <a:noFill/>
          </p:spPr>
          <p:txBody>
            <a:bodyPr wrap="none" rtlCol="0">
              <a:spAutoFit/>
            </a:bodyPr>
            <a:lstStyle/>
            <a:p>
              <a:r>
                <a:rPr lang="en-US" sz="1200" dirty="0">
                  <a:latin typeface="Sarabun" panose="00000500000000000000" pitchFamily="2" charset="-34"/>
                  <a:cs typeface="Sarabun" panose="00000500000000000000" pitchFamily="2" charset="-34"/>
                </a:rPr>
                <a:t>Connector</a:t>
              </a:r>
            </a:p>
          </p:txBody>
        </p:sp>
        <p:pic>
          <p:nvPicPr>
            <p:cNvPr id="1070" name="Picture 46">
              <a:extLst>
                <a:ext uri="{FF2B5EF4-FFF2-40B4-BE49-F238E27FC236}">
                  <a16:creationId xmlns:a16="http://schemas.microsoft.com/office/drawing/2014/main" id="{ADB2F0B5-78D9-93B0-0D2F-6AA6E3FC8A2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36098" y="5460993"/>
              <a:ext cx="15240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a:extLst>
                <a:ext uri="{FF2B5EF4-FFF2-40B4-BE49-F238E27FC236}">
                  <a16:creationId xmlns:a16="http://schemas.microsoft.com/office/drawing/2014/main" id="{37A6F38A-CFC8-3D59-A669-B5A2E99AC96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13652" y="5508665"/>
              <a:ext cx="1247775"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a:extLst>
                <a:ext uri="{FF2B5EF4-FFF2-40B4-BE49-F238E27FC236}">
                  <a16:creationId xmlns:a16="http://schemas.microsoft.com/office/drawing/2014/main" id="{315F71D6-968C-6915-A63A-E022EE5853D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90340" y="5570589"/>
              <a:ext cx="1552575" cy="5334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61BFE6DC-95C2-08A1-3CCE-C3C3E2737CAE}"/>
                </a:ext>
              </a:extLst>
            </p:cNvPr>
            <p:cNvPicPr>
              <a:picLocks noChangeAspect="1"/>
            </p:cNvPicPr>
            <p:nvPr/>
          </p:nvPicPr>
          <p:blipFill>
            <a:blip r:embed="rId24"/>
            <a:stretch>
              <a:fillRect/>
            </a:stretch>
          </p:blipFill>
          <p:spPr>
            <a:xfrm>
              <a:off x="6553968" y="5546353"/>
              <a:ext cx="581871" cy="581871"/>
            </a:xfrm>
            <a:prstGeom prst="rect">
              <a:avLst/>
            </a:prstGeom>
          </p:spPr>
        </p:pic>
      </p:grpSp>
      <p:sp>
        <p:nvSpPr>
          <p:cNvPr id="1024" name="Rectangle: Rounded Corners 1023">
            <a:extLst>
              <a:ext uri="{FF2B5EF4-FFF2-40B4-BE49-F238E27FC236}">
                <a16:creationId xmlns:a16="http://schemas.microsoft.com/office/drawing/2014/main" id="{D7E12B1B-2E16-6542-E2F4-F204C19B616F}"/>
              </a:ext>
            </a:extLst>
          </p:cNvPr>
          <p:cNvSpPr/>
          <p:nvPr/>
        </p:nvSpPr>
        <p:spPr>
          <a:xfrm>
            <a:off x="3579403" y="663836"/>
            <a:ext cx="1660191" cy="474609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025" name="TextBox 1024">
            <a:extLst>
              <a:ext uri="{FF2B5EF4-FFF2-40B4-BE49-F238E27FC236}">
                <a16:creationId xmlns:a16="http://schemas.microsoft.com/office/drawing/2014/main" id="{F27889B1-E3AE-515B-55E0-40C7E577C175}"/>
              </a:ext>
            </a:extLst>
          </p:cNvPr>
          <p:cNvSpPr txBox="1"/>
          <p:nvPr/>
        </p:nvSpPr>
        <p:spPr>
          <a:xfrm>
            <a:off x="3835447" y="271161"/>
            <a:ext cx="965329" cy="369332"/>
          </a:xfrm>
          <a:prstGeom prst="rect">
            <a:avLst/>
          </a:prstGeom>
          <a:noFill/>
        </p:spPr>
        <p:txBody>
          <a:bodyPr wrap="none" rtlCol="0">
            <a:spAutoFit/>
          </a:bodyPr>
          <a:lstStyle/>
          <a:p>
            <a:r>
              <a:rPr lang="en-US" dirty="0">
                <a:latin typeface="Sarabun" panose="00000500000000000000" pitchFamily="2" charset="-34"/>
                <a:cs typeface="Sarabun" panose="00000500000000000000" pitchFamily="2" charset="-34"/>
              </a:rPr>
              <a:t>Storage</a:t>
            </a:r>
          </a:p>
        </p:txBody>
      </p:sp>
      <p:pic>
        <p:nvPicPr>
          <p:cNvPr id="1080" name="Picture 56">
            <a:extLst>
              <a:ext uri="{FF2B5EF4-FFF2-40B4-BE49-F238E27FC236}">
                <a16:creationId xmlns:a16="http://schemas.microsoft.com/office/drawing/2014/main" id="{D14A3B11-72B1-ADB6-46BE-AEE2FEACBEF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506207" y="1873169"/>
            <a:ext cx="1854240" cy="141596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26">
            <a:extLst>
              <a:ext uri="{FF2B5EF4-FFF2-40B4-BE49-F238E27FC236}">
                <a16:creationId xmlns:a16="http://schemas.microsoft.com/office/drawing/2014/main" id="{87149304-3FC7-D2AC-1BD8-854C88F93444}"/>
              </a:ext>
            </a:extLst>
          </p:cNvPr>
          <p:cNvPicPr>
            <a:picLocks noChangeAspect="1"/>
          </p:cNvPicPr>
          <p:nvPr/>
        </p:nvPicPr>
        <p:blipFill>
          <a:blip r:embed="rId26"/>
          <a:stretch>
            <a:fillRect/>
          </a:stretch>
        </p:blipFill>
        <p:spPr>
          <a:xfrm>
            <a:off x="3727947" y="3244682"/>
            <a:ext cx="1343415" cy="1343415"/>
          </a:xfrm>
          <a:prstGeom prst="rect">
            <a:avLst/>
          </a:prstGeom>
        </p:spPr>
      </p:pic>
      <p:pic>
        <p:nvPicPr>
          <p:cNvPr id="1082" name="Picture 58">
            <a:extLst>
              <a:ext uri="{FF2B5EF4-FFF2-40B4-BE49-F238E27FC236}">
                <a16:creationId xmlns:a16="http://schemas.microsoft.com/office/drawing/2014/main" id="{5605161A-4BF8-278C-2E3B-1B0497A6BBC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257427" y="4142622"/>
            <a:ext cx="2288033" cy="1613878"/>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a:extLst>
              <a:ext uri="{FF2B5EF4-FFF2-40B4-BE49-F238E27FC236}">
                <a16:creationId xmlns:a16="http://schemas.microsoft.com/office/drawing/2014/main" id="{4A4F3301-41C6-3E41-D1B1-EFB72809276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965828" y="4586873"/>
            <a:ext cx="962211" cy="962211"/>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Rounded Corners 1034">
            <a:extLst>
              <a:ext uri="{FF2B5EF4-FFF2-40B4-BE49-F238E27FC236}">
                <a16:creationId xmlns:a16="http://schemas.microsoft.com/office/drawing/2014/main" id="{5159BBFC-58C8-56B5-8243-20997FDDEE53}"/>
              </a:ext>
            </a:extLst>
          </p:cNvPr>
          <p:cNvSpPr/>
          <p:nvPr/>
        </p:nvSpPr>
        <p:spPr>
          <a:xfrm>
            <a:off x="5588048" y="4656030"/>
            <a:ext cx="1766909" cy="1016048"/>
          </a:xfrm>
          <a:prstGeom prst="round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037" name="TextBox 1036">
            <a:extLst>
              <a:ext uri="{FF2B5EF4-FFF2-40B4-BE49-F238E27FC236}">
                <a16:creationId xmlns:a16="http://schemas.microsoft.com/office/drawing/2014/main" id="{C382BE56-F169-5761-C3AA-DCE7610AB8F8}"/>
              </a:ext>
            </a:extLst>
          </p:cNvPr>
          <p:cNvSpPr txBox="1"/>
          <p:nvPr/>
        </p:nvSpPr>
        <p:spPr>
          <a:xfrm>
            <a:off x="5967197" y="5414901"/>
            <a:ext cx="1008609" cy="261610"/>
          </a:xfrm>
          <a:prstGeom prst="rect">
            <a:avLst/>
          </a:prstGeom>
          <a:noFill/>
        </p:spPr>
        <p:txBody>
          <a:bodyPr wrap="none" rtlCol="0">
            <a:spAutoFit/>
          </a:bodyPr>
          <a:lstStyle/>
          <a:p>
            <a:r>
              <a:rPr lang="en-US" sz="1100" dirty="0">
                <a:latin typeface="Sarabun" panose="00000500000000000000" pitchFamily="2" charset="-34"/>
                <a:cs typeface="Sarabun" panose="00000500000000000000" pitchFamily="2" charset="-34"/>
              </a:rPr>
              <a:t>Meta Storage</a:t>
            </a:r>
          </a:p>
        </p:txBody>
      </p:sp>
      <p:grpSp>
        <p:nvGrpSpPr>
          <p:cNvPr id="1063" name="Group 1062">
            <a:extLst>
              <a:ext uri="{FF2B5EF4-FFF2-40B4-BE49-F238E27FC236}">
                <a16:creationId xmlns:a16="http://schemas.microsoft.com/office/drawing/2014/main" id="{9C4ACC51-18FD-0D56-E449-51503849E9AD}"/>
              </a:ext>
            </a:extLst>
          </p:cNvPr>
          <p:cNvGrpSpPr/>
          <p:nvPr/>
        </p:nvGrpSpPr>
        <p:grpSpPr>
          <a:xfrm>
            <a:off x="7685030" y="254640"/>
            <a:ext cx="2176686" cy="3432697"/>
            <a:chOff x="7887087" y="205115"/>
            <a:chExt cx="2176686" cy="3432697"/>
          </a:xfrm>
        </p:grpSpPr>
        <p:sp>
          <p:nvSpPr>
            <p:cNvPr id="1039" name="Rectangle: Rounded Corners 1038">
              <a:extLst>
                <a:ext uri="{FF2B5EF4-FFF2-40B4-BE49-F238E27FC236}">
                  <a16:creationId xmlns:a16="http://schemas.microsoft.com/office/drawing/2014/main" id="{2FCD779C-76ED-6CAF-61DA-95F11070D316}"/>
                </a:ext>
              </a:extLst>
            </p:cNvPr>
            <p:cNvSpPr/>
            <p:nvPr/>
          </p:nvSpPr>
          <p:spPr>
            <a:xfrm>
              <a:off x="7915275" y="602524"/>
              <a:ext cx="2062680" cy="1595796"/>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041" name="TextBox 1040">
              <a:extLst>
                <a:ext uri="{FF2B5EF4-FFF2-40B4-BE49-F238E27FC236}">
                  <a16:creationId xmlns:a16="http://schemas.microsoft.com/office/drawing/2014/main" id="{6E66297A-7844-4C1F-3794-49942BDED6A8}"/>
                </a:ext>
              </a:extLst>
            </p:cNvPr>
            <p:cNvSpPr txBox="1"/>
            <p:nvPr/>
          </p:nvSpPr>
          <p:spPr>
            <a:xfrm>
              <a:off x="8119972" y="205115"/>
              <a:ext cx="947695" cy="369332"/>
            </a:xfrm>
            <a:prstGeom prst="rect">
              <a:avLst/>
            </a:prstGeom>
            <a:noFill/>
          </p:spPr>
          <p:txBody>
            <a:bodyPr wrap="none" rtlCol="0">
              <a:spAutoFit/>
            </a:bodyPr>
            <a:lstStyle/>
            <a:p>
              <a:r>
                <a:rPr lang="en-US" dirty="0">
                  <a:latin typeface="Sarabun" panose="00000500000000000000" pitchFamily="2" charset="-34"/>
                  <a:cs typeface="Sarabun" panose="00000500000000000000" pitchFamily="2" charset="-34"/>
                </a:rPr>
                <a:t>Process</a:t>
              </a:r>
            </a:p>
          </p:txBody>
        </p:sp>
        <p:sp>
          <p:nvSpPr>
            <p:cNvPr id="1043" name="TextBox 1042">
              <a:extLst>
                <a:ext uri="{FF2B5EF4-FFF2-40B4-BE49-F238E27FC236}">
                  <a16:creationId xmlns:a16="http://schemas.microsoft.com/office/drawing/2014/main" id="{43671C91-5F89-E108-25E3-826E0CD322B5}"/>
                </a:ext>
              </a:extLst>
            </p:cNvPr>
            <p:cNvSpPr txBox="1"/>
            <p:nvPr/>
          </p:nvSpPr>
          <p:spPr>
            <a:xfrm>
              <a:off x="7915273" y="617959"/>
              <a:ext cx="1357091" cy="246221"/>
            </a:xfrm>
            <a:prstGeom prst="rect">
              <a:avLst/>
            </a:prstGeom>
            <a:noFill/>
          </p:spPr>
          <p:txBody>
            <a:bodyPr wrap="square" rtlCol="0">
              <a:spAutoFit/>
            </a:bodyPr>
            <a:lstStyle/>
            <a:p>
              <a:r>
                <a:rPr lang="en-US" sz="1000" dirty="0">
                  <a:latin typeface="Sarabun" panose="00000500000000000000" pitchFamily="2" charset="-34"/>
                  <a:cs typeface="Sarabun" panose="00000500000000000000" pitchFamily="2" charset="-34"/>
                </a:rPr>
                <a:t>Log collector</a:t>
              </a:r>
            </a:p>
          </p:txBody>
        </p:sp>
        <p:pic>
          <p:nvPicPr>
            <p:cNvPr id="1086" name="Picture 62">
              <a:extLst>
                <a:ext uri="{FF2B5EF4-FFF2-40B4-BE49-F238E27FC236}">
                  <a16:creationId xmlns:a16="http://schemas.microsoft.com/office/drawing/2014/main" id="{ABFEED5B-6C31-5AE8-7AC3-8B8FDB5E682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056228" y="2666153"/>
              <a:ext cx="638344" cy="275156"/>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a:extLst>
                <a:ext uri="{FF2B5EF4-FFF2-40B4-BE49-F238E27FC236}">
                  <a16:creationId xmlns:a16="http://schemas.microsoft.com/office/drawing/2014/main" id="{52388F75-E347-3F22-03BD-C2DBCF6FB26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756781" y="2537952"/>
              <a:ext cx="1306992" cy="713934"/>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6">
              <a:extLst>
                <a:ext uri="{FF2B5EF4-FFF2-40B4-BE49-F238E27FC236}">
                  <a16:creationId xmlns:a16="http://schemas.microsoft.com/office/drawing/2014/main" id="{3DEFDFB8-796A-EF69-4954-41152837CA4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392544" y="3226486"/>
              <a:ext cx="1162823" cy="397356"/>
            </a:xfrm>
            <a:prstGeom prst="rect">
              <a:avLst/>
            </a:prstGeom>
            <a:noFill/>
            <a:extLst>
              <a:ext uri="{909E8E84-426E-40DD-AFC4-6F175D3DCCD1}">
                <a14:hiddenFill xmlns:a14="http://schemas.microsoft.com/office/drawing/2010/main">
                  <a:solidFill>
                    <a:srgbClr val="FFFFFF"/>
                  </a:solidFill>
                </a14:hiddenFill>
              </a:ext>
            </a:extLst>
          </p:spPr>
        </p:pic>
        <p:sp>
          <p:nvSpPr>
            <p:cNvPr id="1045" name="Rectangle: Rounded Corners 1044">
              <a:extLst>
                <a:ext uri="{FF2B5EF4-FFF2-40B4-BE49-F238E27FC236}">
                  <a16:creationId xmlns:a16="http://schemas.microsoft.com/office/drawing/2014/main" id="{02A1AAD7-83EE-4CE5-D06F-8B9AAD6EC50F}"/>
                </a:ext>
              </a:extLst>
            </p:cNvPr>
            <p:cNvSpPr/>
            <p:nvPr/>
          </p:nvSpPr>
          <p:spPr>
            <a:xfrm>
              <a:off x="7927042" y="2291329"/>
              <a:ext cx="2061318" cy="1346483"/>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047" name="TextBox 1046">
              <a:extLst>
                <a:ext uri="{FF2B5EF4-FFF2-40B4-BE49-F238E27FC236}">
                  <a16:creationId xmlns:a16="http://schemas.microsoft.com/office/drawing/2014/main" id="{F01D8C5C-7A4B-F4B5-A767-A9BFB913463F}"/>
                </a:ext>
              </a:extLst>
            </p:cNvPr>
            <p:cNvSpPr txBox="1"/>
            <p:nvPr/>
          </p:nvSpPr>
          <p:spPr>
            <a:xfrm>
              <a:off x="8082035" y="2353071"/>
              <a:ext cx="1495479" cy="253916"/>
            </a:xfrm>
            <a:prstGeom prst="rect">
              <a:avLst/>
            </a:prstGeom>
            <a:noFill/>
          </p:spPr>
          <p:txBody>
            <a:bodyPr wrap="square" rtlCol="0">
              <a:spAutoFit/>
            </a:bodyPr>
            <a:lstStyle/>
            <a:p>
              <a:r>
                <a:rPr lang="en-US" sz="1050" dirty="0">
                  <a:latin typeface="Sarabun" panose="00000500000000000000" pitchFamily="2" charset="-34"/>
                  <a:cs typeface="Sarabun" panose="00000500000000000000" pitchFamily="2" charset="-34"/>
                </a:rPr>
                <a:t>Log Summary</a:t>
              </a:r>
            </a:p>
          </p:txBody>
        </p:sp>
        <p:pic>
          <p:nvPicPr>
            <p:cNvPr id="1092" name="Picture 68">
              <a:extLst>
                <a:ext uri="{FF2B5EF4-FFF2-40B4-BE49-F238E27FC236}">
                  <a16:creationId xmlns:a16="http://schemas.microsoft.com/office/drawing/2014/main" id="{A7CA382E-C65A-2408-2ACB-5DB7327C0A32}"/>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887087" y="814068"/>
              <a:ext cx="735986" cy="420564"/>
            </a:xfrm>
            <a:prstGeom prst="rect">
              <a:avLst/>
            </a:prstGeom>
            <a:noFill/>
            <a:extLst>
              <a:ext uri="{909E8E84-426E-40DD-AFC4-6F175D3DCCD1}">
                <a14:hiddenFill xmlns:a14="http://schemas.microsoft.com/office/drawing/2010/main">
                  <a:solidFill>
                    <a:srgbClr val="FFFFFF"/>
                  </a:solidFill>
                </a14:hiddenFill>
              </a:ext>
            </a:extLst>
          </p:spPr>
        </p:pic>
        <p:pic>
          <p:nvPicPr>
            <p:cNvPr id="1094" name="Picture 70">
              <a:extLst>
                <a:ext uri="{FF2B5EF4-FFF2-40B4-BE49-F238E27FC236}">
                  <a16:creationId xmlns:a16="http://schemas.microsoft.com/office/drawing/2014/main" id="{79A832A3-EDD0-E835-2B25-A2981D2D068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966510" y="1071396"/>
              <a:ext cx="605579" cy="338836"/>
            </a:xfrm>
            <a:prstGeom prst="rect">
              <a:avLst/>
            </a:prstGeom>
            <a:noFill/>
            <a:extLst>
              <a:ext uri="{909E8E84-426E-40DD-AFC4-6F175D3DCCD1}">
                <a14:hiddenFill xmlns:a14="http://schemas.microsoft.com/office/drawing/2010/main">
                  <a:solidFill>
                    <a:srgbClr val="FFFFFF"/>
                  </a:solidFill>
                </a14:hiddenFill>
              </a:ext>
            </a:extLst>
          </p:spPr>
        </p:pic>
        <p:pic>
          <p:nvPicPr>
            <p:cNvPr id="1096" name="Picture 72">
              <a:extLst>
                <a:ext uri="{FF2B5EF4-FFF2-40B4-BE49-F238E27FC236}">
                  <a16:creationId xmlns:a16="http://schemas.microsoft.com/office/drawing/2014/main" id="{BE1B0402-6D75-3137-49B5-754020BFA3E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996485" y="1335747"/>
              <a:ext cx="361718" cy="361718"/>
            </a:xfrm>
            <a:prstGeom prst="rect">
              <a:avLst/>
            </a:prstGeom>
            <a:noFill/>
            <a:extLst>
              <a:ext uri="{909E8E84-426E-40DD-AFC4-6F175D3DCCD1}">
                <a14:hiddenFill xmlns:a14="http://schemas.microsoft.com/office/drawing/2010/main">
                  <a:solidFill>
                    <a:srgbClr val="FFFFFF"/>
                  </a:solidFill>
                </a14:hiddenFill>
              </a:ext>
            </a:extLst>
          </p:spPr>
        </p:pic>
        <p:pic>
          <p:nvPicPr>
            <p:cNvPr id="1098" name="Picture 74">
              <a:extLst>
                <a:ext uri="{FF2B5EF4-FFF2-40B4-BE49-F238E27FC236}">
                  <a16:creationId xmlns:a16="http://schemas.microsoft.com/office/drawing/2014/main" id="{11A11056-B2FE-58B2-1CE0-66C55F8EE280}"/>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757151" y="926038"/>
              <a:ext cx="538732" cy="282193"/>
            </a:xfrm>
            <a:prstGeom prst="rect">
              <a:avLst/>
            </a:prstGeom>
            <a:noFill/>
            <a:extLst>
              <a:ext uri="{909E8E84-426E-40DD-AFC4-6F175D3DCCD1}">
                <a14:hiddenFill xmlns:a14="http://schemas.microsoft.com/office/drawing/2010/main">
                  <a:solidFill>
                    <a:srgbClr val="FFFFFF"/>
                  </a:solidFill>
                </a14:hiddenFill>
              </a:ext>
            </a:extLst>
          </p:spPr>
        </p:pic>
        <p:sp>
          <p:nvSpPr>
            <p:cNvPr id="1049" name="Rectangle 1048">
              <a:extLst>
                <a:ext uri="{FF2B5EF4-FFF2-40B4-BE49-F238E27FC236}">
                  <a16:creationId xmlns:a16="http://schemas.microsoft.com/office/drawing/2014/main" id="{9805DA6D-13EE-8A06-7B58-8E3ABB00AB10}"/>
                </a:ext>
              </a:extLst>
            </p:cNvPr>
            <p:cNvSpPr/>
            <p:nvPr/>
          </p:nvSpPr>
          <p:spPr>
            <a:xfrm>
              <a:off x="7966510" y="928687"/>
              <a:ext cx="605579" cy="768777"/>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cxnSp>
          <p:nvCxnSpPr>
            <p:cNvPr id="1053" name="Straight Arrow Connector 1052">
              <a:extLst>
                <a:ext uri="{FF2B5EF4-FFF2-40B4-BE49-F238E27FC236}">
                  <a16:creationId xmlns:a16="http://schemas.microsoft.com/office/drawing/2014/main" id="{7D3E0F0E-19DE-2714-8E99-1060FE6305DF}"/>
                </a:ext>
              </a:extLst>
            </p:cNvPr>
            <p:cNvCxnSpPr>
              <a:endCxn id="1098" idx="1"/>
            </p:cNvCxnSpPr>
            <p:nvPr/>
          </p:nvCxnSpPr>
          <p:spPr>
            <a:xfrm>
              <a:off x="8612593" y="1067134"/>
              <a:ext cx="144558"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100" name="Picture 76">
              <a:extLst>
                <a:ext uri="{FF2B5EF4-FFF2-40B4-BE49-F238E27FC236}">
                  <a16:creationId xmlns:a16="http://schemas.microsoft.com/office/drawing/2014/main" id="{B7C070A5-A755-0FD8-5D46-9412FCE37FD2}"/>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8914266" y="1110015"/>
              <a:ext cx="994763" cy="562827"/>
            </a:xfrm>
            <a:prstGeom prst="rect">
              <a:avLst/>
            </a:prstGeom>
            <a:noFill/>
            <a:extLst>
              <a:ext uri="{909E8E84-426E-40DD-AFC4-6F175D3DCCD1}">
                <a14:hiddenFill xmlns:a14="http://schemas.microsoft.com/office/drawing/2010/main">
                  <a:solidFill>
                    <a:srgbClr val="FFFFFF"/>
                  </a:solidFill>
                </a14:hiddenFill>
              </a:ext>
            </a:extLst>
          </p:spPr>
        </p:pic>
        <p:cxnSp>
          <p:nvCxnSpPr>
            <p:cNvPr id="1057" name="Connector: Elbow 1056">
              <a:extLst>
                <a:ext uri="{FF2B5EF4-FFF2-40B4-BE49-F238E27FC236}">
                  <a16:creationId xmlns:a16="http://schemas.microsoft.com/office/drawing/2014/main" id="{EDC0437A-CF39-7397-F540-64D22E5CD25C}"/>
                </a:ext>
              </a:extLst>
            </p:cNvPr>
            <p:cNvCxnSpPr>
              <a:stCxn id="1098" idx="3"/>
            </p:cNvCxnSpPr>
            <p:nvPr/>
          </p:nvCxnSpPr>
          <p:spPr>
            <a:xfrm>
              <a:off x="9295883" y="1067135"/>
              <a:ext cx="115765" cy="176570"/>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102" name="Picture 78">
              <a:extLst>
                <a:ext uri="{FF2B5EF4-FFF2-40B4-BE49-F238E27FC236}">
                  <a16:creationId xmlns:a16="http://schemas.microsoft.com/office/drawing/2014/main" id="{C15A54F9-9375-E3C6-90FC-67F0980A00C1}"/>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8612593" y="1314776"/>
              <a:ext cx="1247233" cy="1247233"/>
            </a:xfrm>
            <a:prstGeom prst="rect">
              <a:avLst/>
            </a:prstGeom>
            <a:noFill/>
            <a:extLst>
              <a:ext uri="{909E8E84-426E-40DD-AFC4-6F175D3DCCD1}">
                <a14:hiddenFill xmlns:a14="http://schemas.microsoft.com/office/drawing/2010/main">
                  <a:solidFill>
                    <a:srgbClr val="FFFFFF"/>
                  </a:solidFill>
                </a14:hiddenFill>
              </a:ext>
            </a:extLst>
          </p:spPr>
        </p:pic>
        <p:cxnSp>
          <p:nvCxnSpPr>
            <p:cNvPr id="1062" name="Straight Arrow Connector 1061">
              <a:extLst>
                <a:ext uri="{FF2B5EF4-FFF2-40B4-BE49-F238E27FC236}">
                  <a16:creationId xmlns:a16="http://schemas.microsoft.com/office/drawing/2014/main" id="{318EE8E8-5154-7A4D-86DA-290C17026E54}"/>
                </a:ext>
              </a:extLst>
            </p:cNvPr>
            <p:cNvCxnSpPr/>
            <p:nvPr/>
          </p:nvCxnSpPr>
          <p:spPr>
            <a:xfrm>
              <a:off x="9411647" y="1516606"/>
              <a:ext cx="0" cy="29469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67" name="Rectangle: Rounded Corners 1066">
            <a:extLst>
              <a:ext uri="{FF2B5EF4-FFF2-40B4-BE49-F238E27FC236}">
                <a16:creationId xmlns:a16="http://schemas.microsoft.com/office/drawing/2014/main" id="{470C6A93-0000-EEB6-7441-097AF6F4CCF0}"/>
              </a:ext>
            </a:extLst>
          </p:cNvPr>
          <p:cNvSpPr/>
          <p:nvPr/>
        </p:nvSpPr>
        <p:spPr>
          <a:xfrm>
            <a:off x="7768506" y="3933959"/>
            <a:ext cx="1524000" cy="1877495"/>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068" name="TextBox 1067">
            <a:extLst>
              <a:ext uri="{FF2B5EF4-FFF2-40B4-BE49-F238E27FC236}">
                <a16:creationId xmlns:a16="http://schemas.microsoft.com/office/drawing/2014/main" id="{AE9DDDBB-87E4-DB1A-AB2B-B76F020E607A}"/>
              </a:ext>
            </a:extLst>
          </p:cNvPr>
          <p:cNvSpPr txBox="1"/>
          <p:nvPr/>
        </p:nvSpPr>
        <p:spPr>
          <a:xfrm>
            <a:off x="7614407" y="3627334"/>
            <a:ext cx="675185" cy="338554"/>
          </a:xfrm>
          <a:prstGeom prst="rect">
            <a:avLst/>
          </a:prstGeom>
          <a:noFill/>
        </p:spPr>
        <p:txBody>
          <a:bodyPr wrap="none" rtlCol="0">
            <a:spAutoFit/>
          </a:bodyPr>
          <a:lstStyle/>
          <a:p>
            <a:r>
              <a:rPr lang="en-US" sz="1600" dirty="0">
                <a:latin typeface="Sarabun" panose="00000500000000000000" pitchFamily="2" charset="-34"/>
                <a:cs typeface="Sarabun" panose="00000500000000000000" pitchFamily="2" charset="-34"/>
              </a:rPr>
              <a:t>Serve</a:t>
            </a:r>
          </a:p>
        </p:txBody>
      </p:sp>
      <p:sp>
        <p:nvSpPr>
          <p:cNvPr id="1069" name="Rectangle: Rounded Corners 1068">
            <a:extLst>
              <a:ext uri="{FF2B5EF4-FFF2-40B4-BE49-F238E27FC236}">
                <a16:creationId xmlns:a16="http://schemas.microsoft.com/office/drawing/2014/main" id="{EE609101-0BA2-56F6-E531-9535B11A3A6A}"/>
              </a:ext>
            </a:extLst>
          </p:cNvPr>
          <p:cNvSpPr/>
          <p:nvPr/>
        </p:nvSpPr>
        <p:spPr>
          <a:xfrm>
            <a:off x="10160619" y="5205819"/>
            <a:ext cx="1524000" cy="124728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071" name="TextBox 1070">
            <a:extLst>
              <a:ext uri="{FF2B5EF4-FFF2-40B4-BE49-F238E27FC236}">
                <a16:creationId xmlns:a16="http://schemas.microsoft.com/office/drawing/2014/main" id="{FA723B85-53FF-B39B-2A55-9ACFBD240191}"/>
              </a:ext>
            </a:extLst>
          </p:cNvPr>
          <p:cNvSpPr txBox="1"/>
          <p:nvPr/>
        </p:nvSpPr>
        <p:spPr>
          <a:xfrm>
            <a:off x="10085206" y="4753944"/>
            <a:ext cx="1039067" cy="369332"/>
          </a:xfrm>
          <a:prstGeom prst="rect">
            <a:avLst/>
          </a:prstGeom>
          <a:noFill/>
        </p:spPr>
        <p:txBody>
          <a:bodyPr wrap="none" rtlCol="0">
            <a:spAutoFit/>
          </a:bodyPr>
          <a:lstStyle/>
          <a:p>
            <a:r>
              <a:rPr lang="en-US" dirty="0">
                <a:latin typeface="Sarabun" panose="00000500000000000000" pitchFamily="2" charset="-34"/>
                <a:cs typeface="Sarabun" panose="00000500000000000000" pitchFamily="2" charset="-34"/>
              </a:rPr>
              <a:t>Business</a:t>
            </a:r>
          </a:p>
        </p:txBody>
      </p:sp>
      <p:sp>
        <p:nvSpPr>
          <p:cNvPr id="1073" name="TextBox 1072">
            <a:extLst>
              <a:ext uri="{FF2B5EF4-FFF2-40B4-BE49-F238E27FC236}">
                <a16:creationId xmlns:a16="http://schemas.microsoft.com/office/drawing/2014/main" id="{FC1C12DD-24E9-4AFC-1E42-539AC4C01643}"/>
              </a:ext>
            </a:extLst>
          </p:cNvPr>
          <p:cNvSpPr txBox="1"/>
          <p:nvPr/>
        </p:nvSpPr>
        <p:spPr>
          <a:xfrm>
            <a:off x="10242159" y="5262563"/>
            <a:ext cx="1360919" cy="1107996"/>
          </a:xfrm>
          <a:prstGeom prst="rect">
            <a:avLst/>
          </a:prstGeom>
          <a:noFill/>
        </p:spPr>
        <p:txBody>
          <a:bodyPr wrap="square" rtlCol="0">
            <a:spAutoFit/>
          </a:bodyPr>
          <a:lstStyle/>
          <a:p>
            <a:r>
              <a:rPr lang="en-US" sz="1100" dirty="0">
                <a:latin typeface="Sarabun" panose="00000500000000000000" pitchFamily="2" charset="-34"/>
                <a:cs typeface="Sarabun" panose="00000500000000000000" pitchFamily="2" charset="-34"/>
              </a:rPr>
              <a:t>Campaign</a:t>
            </a:r>
          </a:p>
          <a:p>
            <a:r>
              <a:rPr lang="en-US" sz="1100" dirty="0">
                <a:latin typeface="Sarabun" panose="00000500000000000000" pitchFamily="2" charset="-34"/>
                <a:cs typeface="Sarabun" panose="00000500000000000000" pitchFamily="2" charset="-34"/>
              </a:rPr>
              <a:t>Analytics</a:t>
            </a:r>
          </a:p>
          <a:p>
            <a:r>
              <a:rPr lang="en-US" sz="1100" dirty="0">
                <a:latin typeface="Sarabun" panose="00000500000000000000" pitchFamily="2" charset="-34"/>
                <a:cs typeface="Sarabun" panose="00000500000000000000" pitchFamily="2" charset="-34"/>
              </a:rPr>
              <a:t>Applications</a:t>
            </a:r>
          </a:p>
          <a:p>
            <a:r>
              <a:rPr lang="en-US" sz="1100" dirty="0">
                <a:latin typeface="Sarabun" panose="00000500000000000000" pitchFamily="2" charset="-34"/>
                <a:cs typeface="Sarabun" panose="00000500000000000000" pitchFamily="2" charset="-34"/>
              </a:rPr>
              <a:t>Recommendation System</a:t>
            </a:r>
          </a:p>
          <a:p>
            <a:r>
              <a:rPr lang="en-US" sz="1100" dirty="0">
                <a:latin typeface="Sarabun" panose="00000500000000000000" pitchFamily="2" charset="-34"/>
                <a:cs typeface="Sarabun" panose="00000500000000000000" pitchFamily="2" charset="-34"/>
              </a:rPr>
              <a:t>Data Share</a:t>
            </a:r>
          </a:p>
        </p:txBody>
      </p:sp>
      <p:pic>
        <p:nvPicPr>
          <p:cNvPr id="1075" name="Picture 1074">
            <a:extLst>
              <a:ext uri="{FF2B5EF4-FFF2-40B4-BE49-F238E27FC236}">
                <a16:creationId xmlns:a16="http://schemas.microsoft.com/office/drawing/2014/main" id="{0AADD84F-AEF4-E5B6-9F84-E239A5638573}"/>
              </a:ext>
            </a:extLst>
          </p:cNvPr>
          <p:cNvPicPr>
            <a:picLocks noChangeAspect="1"/>
          </p:cNvPicPr>
          <p:nvPr/>
        </p:nvPicPr>
        <p:blipFill rotWithShape="1">
          <a:blip r:embed="rId38"/>
          <a:srcRect b="8321"/>
          <a:stretch/>
        </p:blipFill>
        <p:spPr>
          <a:xfrm>
            <a:off x="8210239" y="3960286"/>
            <a:ext cx="688355" cy="681567"/>
          </a:xfrm>
          <a:prstGeom prst="rect">
            <a:avLst/>
          </a:prstGeom>
        </p:spPr>
      </p:pic>
      <p:pic>
        <p:nvPicPr>
          <p:cNvPr id="1076" name="Picture 32">
            <a:extLst>
              <a:ext uri="{FF2B5EF4-FFF2-40B4-BE49-F238E27FC236}">
                <a16:creationId xmlns:a16="http://schemas.microsoft.com/office/drawing/2014/main" id="{147736F6-182D-A156-99B2-DC31005BDC6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60905" y="4623378"/>
            <a:ext cx="549354" cy="549354"/>
          </a:xfrm>
          <a:prstGeom prst="rect">
            <a:avLst/>
          </a:prstGeom>
          <a:noFill/>
          <a:extLst>
            <a:ext uri="{909E8E84-426E-40DD-AFC4-6F175D3DCCD1}">
              <a14:hiddenFill xmlns:a14="http://schemas.microsoft.com/office/drawing/2010/main">
                <a:solidFill>
                  <a:srgbClr val="FFFFFF"/>
                </a:solidFill>
              </a14:hiddenFill>
            </a:ext>
          </a:extLst>
        </p:spPr>
      </p:pic>
      <p:pic>
        <p:nvPicPr>
          <p:cNvPr id="1079" name="Picture 1078">
            <a:extLst>
              <a:ext uri="{FF2B5EF4-FFF2-40B4-BE49-F238E27FC236}">
                <a16:creationId xmlns:a16="http://schemas.microsoft.com/office/drawing/2014/main" id="{C9266177-E373-8B94-0314-4E6BF9ABE384}"/>
              </a:ext>
            </a:extLst>
          </p:cNvPr>
          <p:cNvPicPr>
            <a:picLocks noChangeAspect="1"/>
          </p:cNvPicPr>
          <p:nvPr/>
        </p:nvPicPr>
        <p:blipFill>
          <a:blip r:embed="rId39"/>
          <a:stretch>
            <a:fillRect/>
          </a:stretch>
        </p:blipFill>
        <p:spPr>
          <a:xfrm>
            <a:off x="8378141" y="5123276"/>
            <a:ext cx="484171" cy="484171"/>
          </a:xfrm>
          <a:prstGeom prst="rect">
            <a:avLst/>
          </a:prstGeom>
        </p:spPr>
      </p:pic>
      <p:pic>
        <p:nvPicPr>
          <p:cNvPr id="1081" name="Picture 34">
            <a:extLst>
              <a:ext uri="{FF2B5EF4-FFF2-40B4-BE49-F238E27FC236}">
                <a16:creationId xmlns:a16="http://schemas.microsoft.com/office/drawing/2014/main" id="{ACD6883F-BB2A-724E-68B2-E91D4FE82DD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61219" y="4587327"/>
            <a:ext cx="688354" cy="688354"/>
          </a:xfrm>
          <a:prstGeom prst="rect">
            <a:avLst/>
          </a:prstGeom>
          <a:noFill/>
          <a:extLst>
            <a:ext uri="{909E8E84-426E-40DD-AFC4-6F175D3DCCD1}">
              <a14:hiddenFill xmlns:a14="http://schemas.microsoft.com/office/drawing/2010/main">
                <a:solidFill>
                  <a:srgbClr val="FFFFFF"/>
                </a:solidFill>
              </a14:hiddenFill>
            </a:ext>
          </a:extLst>
        </p:spPr>
      </p:pic>
      <p:sp>
        <p:nvSpPr>
          <p:cNvPr id="1083" name="TextBox 1082">
            <a:extLst>
              <a:ext uri="{FF2B5EF4-FFF2-40B4-BE49-F238E27FC236}">
                <a16:creationId xmlns:a16="http://schemas.microsoft.com/office/drawing/2014/main" id="{0CF09AFF-7884-022B-DD41-7FF60FAB9519}"/>
              </a:ext>
            </a:extLst>
          </p:cNvPr>
          <p:cNvSpPr txBox="1"/>
          <p:nvPr/>
        </p:nvSpPr>
        <p:spPr>
          <a:xfrm>
            <a:off x="8169459" y="5570720"/>
            <a:ext cx="853119" cy="261610"/>
          </a:xfrm>
          <a:prstGeom prst="rect">
            <a:avLst/>
          </a:prstGeom>
          <a:noFill/>
        </p:spPr>
        <p:txBody>
          <a:bodyPr wrap="none" rtlCol="0">
            <a:spAutoFit/>
          </a:bodyPr>
          <a:lstStyle/>
          <a:p>
            <a:r>
              <a:rPr lang="en-US" sz="1100" dirty="0">
                <a:latin typeface="Sarabun" panose="00000500000000000000" pitchFamily="2" charset="-34"/>
                <a:cs typeface="Sarabun" panose="00000500000000000000" pitchFamily="2" charset="-34"/>
              </a:rPr>
              <a:t>Data Share</a:t>
            </a:r>
          </a:p>
        </p:txBody>
      </p:sp>
      <p:cxnSp>
        <p:nvCxnSpPr>
          <p:cNvPr id="1095" name="Connector: Elbow 1094">
            <a:extLst>
              <a:ext uri="{FF2B5EF4-FFF2-40B4-BE49-F238E27FC236}">
                <a16:creationId xmlns:a16="http://schemas.microsoft.com/office/drawing/2014/main" id="{0AD2D9FD-6F6E-EBF4-6FF8-72FEDB9E6CB0}"/>
              </a:ext>
            </a:extLst>
          </p:cNvPr>
          <p:cNvCxnSpPr>
            <a:stCxn id="39" idx="2"/>
          </p:cNvCxnSpPr>
          <p:nvPr/>
        </p:nvCxnSpPr>
        <p:spPr>
          <a:xfrm rot="5400000" flipH="1" flipV="1">
            <a:off x="3358475" y="1064666"/>
            <a:ext cx="3612408" cy="5078349"/>
          </a:xfrm>
          <a:prstGeom prst="bentConnector4">
            <a:avLst>
              <a:gd name="adj1" fmla="val -10283"/>
              <a:gd name="adj2" fmla="val 97609"/>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04" name="Arrow: Right 1103">
            <a:extLst>
              <a:ext uri="{FF2B5EF4-FFF2-40B4-BE49-F238E27FC236}">
                <a16:creationId xmlns:a16="http://schemas.microsoft.com/office/drawing/2014/main" id="{F7832FFA-468A-7A46-D91F-31A9991160E6}"/>
              </a:ext>
            </a:extLst>
          </p:cNvPr>
          <p:cNvSpPr/>
          <p:nvPr/>
        </p:nvSpPr>
        <p:spPr>
          <a:xfrm>
            <a:off x="1463081" y="969801"/>
            <a:ext cx="481693" cy="240501"/>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105" name="Arrow: Right 1104">
            <a:extLst>
              <a:ext uri="{FF2B5EF4-FFF2-40B4-BE49-F238E27FC236}">
                <a16:creationId xmlns:a16="http://schemas.microsoft.com/office/drawing/2014/main" id="{A7CE7B83-71DE-3BD5-8BE3-8D13E40C4D19}"/>
              </a:ext>
            </a:extLst>
          </p:cNvPr>
          <p:cNvSpPr/>
          <p:nvPr/>
        </p:nvSpPr>
        <p:spPr>
          <a:xfrm>
            <a:off x="1692828" y="2683480"/>
            <a:ext cx="259183" cy="240501"/>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106" name="Arrow: Right 1105">
            <a:extLst>
              <a:ext uri="{FF2B5EF4-FFF2-40B4-BE49-F238E27FC236}">
                <a16:creationId xmlns:a16="http://schemas.microsoft.com/office/drawing/2014/main" id="{C940E8A8-9D6C-7925-D09C-2B2AD643F7DE}"/>
              </a:ext>
            </a:extLst>
          </p:cNvPr>
          <p:cNvSpPr/>
          <p:nvPr/>
        </p:nvSpPr>
        <p:spPr>
          <a:xfrm>
            <a:off x="1521808" y="4249425"/>
            <a:ext cx="259183" cy="240501"/>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110" name="Arrow: Right 1109">
            <a:extLst>
              <a:ext uri="{FF2B5EF4-FFF2-40B4-BE49-F238E27FC236}">
                <a16:creationId xmlns:a16="http://schemas.microsoft.com/office/drawing/2014/main" id="{E7471812-E8C6-364B-BA6D-DBE6E7B28B7C}"/>
              </a:ext>
            </a:extLst>
          </p:cNvPr>
          <p:cNvSpPr/>
          <p:nvPr/>
        </p:nvSpPr>
        <p:spPr>
          <a:xfrm>
            <a:off x="7421569" y="913705"/>
            <a:ext cx="237844" cy="151552"/>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111" name="Arrow: Down 1110">
            <a:extLst>
              <a:ext uri="{FF2B5EF4-FFF2-40B4-BE49-F238E27FC236}">
                <a16:creationId xmlns:a16="http://schemas.microsoft.com/office/drawing/2014/main" id="{A6BBF6E0-2DDF-7701-33CD-502191C5E71D}"/>
              </a:ext>
            </a:extLst>
          </p:cNvPr>
          <p:cNvSpPr/>
          <p:nvPr/>
        </p:nvSpPr>
        <p:spPr>
          <a:xfrm>
            <a:off x="9000849" y="2123777"/>
            <a:ext cx="228216" cy="36646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112" name="Rectangle: Rounded Corners 1111">
            <a:extLst>
              <a:ext uri="{FF2B5EF4-FFF2-40B4-BE49-F238E27FC236}">
                <a16:creationId xmlns:a16="http://schemas.microsoft.com/office/drawing/2014/main" id="{B7F24CF6-8D62-985A-4324-87AF34917BCE}"/>
              </a:ext>
            </a:extLst>
          </p:cNvPr>
          <p:cNvSpPr/>
          <p:nvPr/>
        </p:nvSpPr>
        <p:spPr>
          <a:xfrm>
            <a:off x="9959442" y="659852"/>
            <a:ext cx="1919645" cy="392228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arabun" panose="00000500000000000000" pitchFamily="2" charset="-34"/>
                <a:cs typeface="Sarabun" panose="00000500000000000000" pitchFamily="2" charset="-34"/>
              </a:rPr>
              <a:t>Customer agent service</a:t>
            </a:r>
          </a:p>
        </p:txBody>
      </p:sp>
      <p:sp>
        <p:nvSpPr>
          <p:cNvPr id="1113" name="TextBox 1112">
            <a:extLst>
              <a:ext uri="{FF2B5EF4-FFF2-40B4-BE49-F238E27FC236}">
                <a16:creationId xmlns:a16="http://schemas.microsoft.com/office/drawing/2014/main" id="{651CC571-613C-9D78-E128-9612A19DFC0B}"/>
              </a:ext>
            </a:extLst>
          </p:cNvPr>
          <p:cNvSpPr txBox="1"/>
          <p:nvPr/>
        </p:nvSpPr>
        <p:spPr>
          <a:xfrm>
            <a:off x="10246756" y="290520"/>
            <a:ext cx="1555234" cy="369332"/>
          </a:xfrm>
          <a:prstGeom prst="rect">
            <a:avLst/>
          </a:prstGeom>
          <a:noFill/>
        </p:spPr>
        <p:txBody>
          <a:bodyPr wrap="none" rtlCol="0">
            <a:spAutoFit/>
          </a:bodyPr>
          <a:lstStyle/>
          <a:p>
            <a:r>
              <a:rPr lang="en-US" dirty="0">
                <a:latin typeface="Sarabun" panose="00000500000000000000" pitchFamily="2" charset="-34"/>
                <a:cs typeface="Sarabun" panose="00000500000000000000" pitchFamily="2" charset="-34"/>
              </a:rPr>
              <a:t>Agent Service</a:t>
            </a:r>
          </a:p>
        </p:txBody>
      </p:sp>
      <p:sp>
        <p:nvSpPr>
          <p:cNvPr id="1114" name="TextBox 1113">
            <a:extLst>
              <a:ext uri="{FF2B5EF4-FFF2-40B4-BE49-F238E27FC236}">
                <a16:creationId xmlns:a16="http://schemas.microsoft.com/office/drawing/2014/main" id="{321A9289-2F9F-2AC2-0CEC-2E858EB01534}"/>
              </a:ext>
            </a:extLst>
          </p:cNvPr>
          <p:cNvSpPr txBox="1"/>
          <p:nvPr/>
        </p:nvSpPr>
        <p:spPr>
          <a:xfrm>
            <a:off x="9951740" y="1807555"/>
            <a:ext cx="1937941" cy="430887"/>
          </a:xfrm>
          <a:prstGeom prst="rect">
            <a:avLst/>
          </a:prstGeom>
          <a:noFill/>
        </p:spPr>
        <p:txBody>
          <a:bodyPr wrap="square" rtlCol="0">
            <a:spAutoFit/>
          </a:bodyPr>
          <a:lstStyle/>
          <a:p>
            <a:pPr algn="ctr"/>
            <a:r>
              <a:rPr lang="en-US" sz="1100" dirty="0">
                <a:latin typeface="Sarabun" panose="00000500000000000000" pitchFamily="2" charset="-34"/>
                <a:cs typeface="Sarabun" panose="00000500000000000000" pitchFamily="2" charset="-34"/>
              </a:rPr>
              <a:t>Customer Driven Agent Engineering System</a:t>
            </a:r>
          </a:p>
        </p:txBody>
      </p:sp>
      <p:pic>
        <p:nvPicPr>
          <p:cNvPr id="1137" name="Picture 1136">
            <a:extLst>
              <a:ext uri="{FF2B5EF4-FFF2-40B4-BE49-F238E27FC236}">
                <a16:creationId xmlns:a16="http://schemas.microsoft.com/office/drawing/2014/main" id="{605FED4E-B973-E095-57D8-5EFF964CC612}"/>
              </a:ext>
            </a:extLst>
          </p:cNvPr>
          <p:cNvPicPr>
            <a:picLocks noChangeAspect="1"/>
          </p:cNvPicPr>
          <p:nvPr/>
        </p:nvPicPr>
        <p:blipFill>
          <a:blip r:embed="rId40"/>
          <a:stretch>
            <a:fillRect/>
          </a:stretch>
        </p:blipFill>
        <p:spPr>
          <a:xfrm>
            <a:off x="10042392" y="2227820"/>
            <a:ext cx="1759597" cy="824078"/>
          </a:xfrm>
          <a:prstGeom prst="rect">
            <a:avLst/>
          </a:prstGeom>
        </p:spPr>
      </p:pic>
      <p:sp>
        <p:nvSpPr>
          <p:cNvPr id="1139" name="TextBox 1138">
            <a:extLst>
              <a:ext uri="{FF2B5EF4-FFF2-40B4-BE49-F238E27FC236}">
                <a16:creationId xmlns:a16="http://schemas.microsoft.com/office/drawing/2014/main" id="{A83F62C2-C27F-CA20-ED15-E82221F1C796}"/>
              </a:ext>
            </a:extLst>
          </p:cNvPr>
          <p:cNvSpPr txBox="1"/>
          <p:nvPr/>
        </p:nvSpPr>
        <p:spPr>
          <a:xfrm>
            <a:off x="10076782" y="3026222"/>
            <a:ext cx="1621494" cy="400110"/>
          </a:xfrm>
          <a:prstGeom prst="rect">
            <a:avLst/>
          </a:prstGeom>
          <a:noFill/>
        </p:spPr>
        <p:txBody>
          <a:bodyPr wrap="square">
            <a:spAutoFit/>
          </a:bodyPr>
          <a:lstStyle/>
          <a:p>
            <a:pPr algn="ctr"/>
            <a:r>
              <a:rPr lang="en-US" sz="1000" dirty="0">
                <a:latin typeface="Sarabun" panose="00000500000000000000" pitchFamily="2" charset="-34"/>
                <a:cs typeface="Sarabun" panose="00000500000000000000" pitchFamily="2" charset="-34"/>
              </a:rPr>
              <a:t>Scalable Ai Platform Multi Tool</a:t>
            </a:r>
          </a:p>
        </p:txBody>
      </p:sp>
      <p:pic>
        <p:nvPicPr>
          <p:cNvPr id="1141" name="Picture 1140">
            <a:extLst>
              <a:ext uri="{FF2B5EF4-FFF2-40B4-BE49-F238E27FC236}">
                <a16:creationId xmlns:a16="http://schemas.microsoft.com/office/drawing/2014/main" id="{6961614E-8223-A734-DD4E-629CBCFB8B78}"/>
              </a:ext>
            </a:extLst>
          </p:cNvPr>
          <p:cNvPicPr>
            <a:picLocks noChangeAspect="1"/>
          </p:cNvPicPr>
          <p:nvPr/>
        </p:nvPicPr>
        <p:blipFill>
          <a:blip r:embed="rId41"/>
          <a:stretch>
            <a:fillRect/>
          </a:stretch>
        </p:blipFill>
        <p:spPr>
          <a:xfrm>
            <a:off x="10015732" y="796293"/>
            <a:ext cx="1766366" cy="922926"/>
          </a:xfrm>
          <a:prstGeom prst="rect">
            <a:avLst/>
          </a:prstGeom>
        </p:spPr>
      </p:pic>
      <p:pic>
        <p:nvPicPr>
          <p:cNvPr id="1145" name="Picture 1144">
            <a:extLst>
              <a:ext uri="{FF2B5EF4-FFF2-40B4-BE49-F238E27FC236}">
                <a16:creationId xmlns:a16="http://schemas.microsoft.com/office/drawing/2014/main" id="{E21B117F-E4B8-513A-6006-91BBBAE22DED}"/>
              </a:ext>
            </a:extLst>
          </p:cNvPr>
          <p:cNvPicPr>
            <a:picLocks noChangeAspect="1"/>
          </p:cNvPicPr>
          <p:nvPr/>
        </p:nvPicPr>
        <p:blipFill>
          <a:blip r:embed="rId42"/>
          <a:stretch>
            <a:fillRect/>
          </a:stretch>
        </p:blipFill>
        <p:spPr>
          <a:xfrm>
            <a:off x="10185402" y="3459758"/>
            <a:ext cx="1553908" cy="776954"/>
          </a:xfrm>
          <a:prstGeom prst="rect">
            <a:avLst/>
          </a:prstGeom>
        </p:spPr>
      </p:pic>
      <p:sp>
        <p:nvSpPr>
          <p:cNvPr id="1147" name="TextBox 1146">
            <a:extLst>
              <a:ext uri="{FF2B5EF4-FFF2-40B4-BE49-F238E27FC236}">
                <a16:creationId xmlns:a16="http://schemas.microsoft.com/office/drawing/2014/main" id="{EE23FA17-F9F8-7050-7084-EA123530DAE1}"/>
              </a:ext>
            </a:extLst>
          </p:cNvPr>
          <p:cNvSpPr txBox="1"/>
          <p:nvPr/>
        </p:nvSpPr>
        <p:spPr>
          <a:xfrm>
            <a:off x="10213851" y="4206433"/>
            <a:ext cx="1497009" cy="261610"/>
          </a:xfrm>
          <a:prstGeom prst="rect">
            <a:avLst/>
          </a:prstGeom>
          <a:noFill/>
        </p:spPr>
        <p:txBody>
          <a:bodyPr wrap="square">
            <a:spAutoFit/>
          </a:bodyPr>
          <a:lstStyle/>
          <a:p>
            <a:r>
              <a:rPr lang="en-US" sz="1100" dirty="0">
                <a:latin typeface="Sarabun" panose="00000500000000000000" pitchFamily="2" charset="-34"/>
                <a:cs typeface="Sarabun" panose="00000500000000000000" pitchFamily="2" charset="-34"/>
              </a:rPr>
              <a:t>Customer service AI</a:t>
            </a:r>
          </a:p>
        </p:txBody>
      </p:sp>
      <p:cxnSp>
        <p:nvCxnSpPr>
          <p:cNvPr id="1149" name="Connector: Elbow 1148">
            <a:extLst>
              <a:ext uri="{FF2B5EF4-FFF2-40B4-BE49-F238E27FC236}">
                <a16:creationId xmlns:a16="http://schemas.microsoft.com/office/drawing/2014/main" id="{B6411C39-CB11-EFF1-7308-A9A7FFB89A90}"/>
              </a:ext>
            </a:extLst>
          </p:cNvPr>
          <p:cNvCxnSpPr>
            <a:cxnSpLocks/>
            <a:stCxn id="39" idx="2"/>
            <a:endCxn id="23" idx="1"/>
          </p:cNvCxnSpPr>
          <p:nvPr/>
        </p:nvCxnSpPr>
        <p:spPr>
          <a:xfrm rot="5400000" flipH="1" flipV="1">
            <a:off x="2365954" y="2230540"/>
            <a:ext cx="3439055" cy="2919955"/>
          </a:xfrm>
          <a:prstGeom prst="bentConnector4">
            <a:avLst>
              <a:gd name="adj1" fmla="val -6647"/>
              <a:gd name="adj2" fmla="val 9533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937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8" name="Picture 54">
            <a:extLst>
              <a:ext uri="{FF2B5EF4-FFF2-40B4-BE49-F238E27FC236}">
                <a16:creationId xmlns:a16="http://schemas.microsoft.com/office/drawing/2014/main" id="{2CE40CB5-D9DA-C276-4CB6-D17554FEF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962" y="598505"/>
            <a:ext cx="1935972" cy="13828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7C11BDB8-D085-3691-82AC-EE7EA6E67B79}"/>
              </a:ext>
            </a:extLst>
          </p:cNvPr>
          <p:cNvSpPr/>
          <p:nvPr/>
        </p:nvSpPr>
        <p:spPr>
          <a:xfrm>
            <a:off x="203306" y="342900"/>
            <a:ext cx="1212256" cy="138283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5" name="TextBox 4">
            <a:extLst>
              <a:ext uri="{FF2B5EF4-FFF2-40B4-BE49-F238E27FC236}">
                <a16:creationId xmlns:a16="http://schemas.microsoft.com/office/drawing/2014/main" id="{DC63BFB3-9ABD-5D37-2A38-02F1BD1041A5}"/>
              </a:ext>
            </a:extLst>
          </p:cNvPr>
          <p:cNvSpPr txBox="1"/>
          <p:nvPr/>
        </p:nvSpPr>
        <p:spPr>
          <a:xfrm>
            <a:off x="203305" y="81290"/>
            <a:ext cx="1063112" cy="261610"/>
          </a:xfrm>
          <a:prstGeom prst="rect">
            <a:avLst/>
          </a:prstGeom>
          <a:noFill/>
        </p:spPr>
        <p:txBody>
          <a:bodyPr wrap="none" rtlCol="0">
            <a:spAutoFit/>
          </a:bodyPr>
          <a:lstStyle/>
          <a:p>
            <a:r>
              <a:rPr lang="en-US" sz="1100" dirty="0">
                <a:cs typeface="Sarabun" panose="00000500000000000000" pitchFamily="2" charset="-34"/>
              </a:rPr>
              <a:t>First Party Data</a:t>
            </a:r>
          </a:p>
        </p:txBody>
      </p:sp>
      <p:sp>
        <p:nvSpPr>
          <p:cNvPr id="6" name="TextBox 5">
            <a:extLst>
              <a:ext uri="{FF2B5EF4-FFF2-40B4-BE49-F238E27FC236}">
                <a16:creationId xmlns:a16="http://schemas.microsoft.com/office/drawing/2014/main" id="{19FECAD1-24C4-F8E4-1AAF-597F473AB35A}"/>
              </a:ext>
            </a:extLst>
          </p:cNvPr>
          <p:cNvSpPr txBox="1"/>
          <p:nvPr/>
        </p:nvSpPr>
        <p:spPr>
          <a:xfrm>
            <a:off x="237388" y="351975"/>
            <a:ext cx="934871" cy="1200329"/>
          </a:xfrm>
          <a:prstGeom prst="rect">
            <a:avLst/>
          </a:prstGeom>
          <a:noFill/>
        </p:spPr>
        <p:txBody>
          <a:bodyPr wrap="none" rtlCol="0">
            <a:spAutoFit/>
          </a:bodyPr>
          <a:lstStyle/>
          <a:p>
            <a:r>
              <a:rPr lang="en-US" sz="1200" dirty="0">
                <a:cs typeface="Sarabun" panose="00000500000000000000" pitchFamily="2" charset="-34"/>
              </a:rPr>
              <a:t>POS</a:t>
            </a:r>
          </a:p>
          <a:p>
            <a:r>
              <a:rPr lang="en-US" sz="1200" dirty="0">
                <a:cs typeface="Sarabun" panose="00000500000000000000" pitchFamily="2" charset="-34"/>
              </a:rPr>
              <a:t>Website</a:t>
            </a:r>
          </a:p>
          <a:p>
            <a:r>
              <a:rPr lang="en-US" sz="1200" dirty="0">
                <a:cs typeface="Sarabun" panose="00000500000000000000" pitchFamily="2" charset="-34"/>
              </a:rPr>
              <a:t>Mobile App</a:t>
            </a:r>
          </a:p>
          <a:p>
            <a:r>
              <a:rPr lang="en-US" sz="1200" dirty="0">
                <a:cs typeface="Sarabun" panose="00000500000000000000" pitchFamily="2" charset="-34"/>
              </a:rPr>
              <a:t>Call Center</a:t>
            </a:r>
          </a:p>
          <a:p>
            <a:r>
              <a:rPr lang="en-US" sz="1200" dirty="0">
                <a:cs typeface="Sarabun" panose="00000500000000000000" pitchFamily="2" charset="-34"/>
              </a:rPr>
              <a:t>BCCS</a:t>
            </a:r>
          </a:p>
          <a:p>
            <a:r>
              <a:rPr lang="en-US" sz="1200" dirty="0" err="1">
                <a:cs typeface="Sarabun" panose="00000500000000000000" pitchFamily="2" charset="-34"/>
              </a:rPr>
              <a:t>vOCS</a:t>
            </a:r>
            <a:endParaRPr lang="en-US" sz="1200" dirty="0">
              <a:cs typeface="Sarabun" panose="00000500000000000000" pitchFamily="2" charset="-34"/>
            </a:endParaRPr>
          </a:p>
        </p:txBody>
      </p:sp>
      <p:sp>
        <p:nvSpPr>
          <p:cNvPr id="7" name="Rectangle: Rounded Corners 6">
            <a:extLst>
              <a:ext uri="{FF2B5EF4-FFF2-40B4-BE49-F238E27FC236}">
                <a16:creationId xmlns:a16="http://schemas.microsoft.com/office/drawing/2014/main" id="{F0A92BE4-8363-2F5C-B010-E4D06968E8E1}"/>
              </a:ext>
            </a:extLst>
          </p:cNvPr>
          <p:cNvSpPr/>
          <p:nvPr/>
        </p:nvSpPr>
        <p:spPr>
          <a:xfrm>
            <a:off x="203306" y="2037374"/>
            <a:ext cx="1440856" cy="160043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8" name="TextBox 7">
            <a:extLst>
              <a:ext uri="{FF2B5EF4-FFF2-40B4-BE49-F238E27FC236}">
                <a16:creationId xmlns:a16="http://schemas.microsoft.com/office/drawing/2014/main" id="{2028AFA3-5AD0-EAE4-1E44-FCA7D35FF03F}"/>
              </a:ext>
            </a:extLst>
          </p:cNvPr>
          <p:cNvSpPr txBox="1"/>
          <p:nvPr/>
        </p:nvSpPr>
        <p:spPr>
          <a:xfrm>
            <a:off x="203305" y="1775763"/>
            <a:ext cx="1114408" cy="261610"/>
          </a:xfrm>
          <a:prstGeom prst="rect">
            <a:avLst/>
          </a:prstGeom>
          <a:noFill/>
        </p:spPr>
        <p:txBody>
          <a:bodyPr wrap="none" rtlCol="0">
            <a:spAutoFit/>
          </a:bodyPr>
          <a:lstStyle/>
          <a:p>
            <a:r>
              <a:rPr lang="en-US" sz="1100" dirty="0">
                <a:cs typeface="Sarabun" panose="00000500000000000000" pitchFamily="2" charset="-34"/>
              </a:rPr>
              <a:t>Third Party Data</a:t>
            </a:r>
          </a:p>
        </p:txBody>
      </p:sp>
      <p:sp>
        <p:nvSpPr>
          <p:cNvPr id="9" name="TextBox 8">
            <a:extLst>
              <a:ext uri="{FF2B5EF4-FFF2-40B4-BE49-F238E27FC236}">
                <a16:creationId xmlns:a16="http://schemas.microsoft.com/office/drawing/2014/main" id="{24E88265-C970-F356-A8A4-272DD0FE19FC}"/>
              </a:ext>
            </a:extLst>
          </p:cNvPr>
          <p:cNvSpPr txBox="1"/>
          <p:nvPr/>
        </p:nvSpPr>
        <p:spPr>
          <a:xfrm>
            <a:off x="237388" y="2037374"/>
            <a:ext cx="1440856" cy="1384995"/>
          </a:xfrm>
          <a:prstGeom prst="rect">
            <a:avLst/>
          </a:prstGeom>
          <a:noFill/>
        </p:spPr>
        <p:txBody>
          <a:bodyPr wrap="square" rtlCol="0">
            <a:spAutoFit/>
          </a:bodyPr>
          <a:lstStyle/>
          <a:p>
            <a:r>
              <a:rPr lang="en-US" sz="1200" dirty="0">
                <a:cs typeface="Sarabun" panose="00000500000000000000" pitchFamily="2" charset="-34"/>
              </a:rPr>
              <a:t>Data Enrichment</a:t>
            </a:r>
          </a:p>
          <a:p>
            <a:r>
              <a:rPr lang="en-US" sz="1200" dirty="0">
                <a:cs typeface="Sarabun" panose="00000500000000000000" pitchFamily="2" charset="-34"/>
              </a:rPr>
              <a:t>Search</a:t>
            </a:r>
          </a:p>
          <a:p>
            <a:r>
              <a:rPr lang="en-US" sz="1200" dirty="0">
                <a:cs typeface="Sarabun" panose="00000500000000000000" pitchFamily="2" charset="-34"/>
              </a:rPr>
              <a:t>Social</a:t>
            </a:r>
          </a:p>
          <a:p>
            <a:r>
              <a:rPr lang="en-US" sz="1200" dirty="0">
                <a:cs typeface="Sarabun" panose="00000500000000000000" pitchFamily="2" charset="-34"/>
              </a:rPr>
              <a:t>Geography</a:t>
            </a:r>
          </a:p>
          <a:p>
            <a:r>
              <a:rPr lang="en-US" sz="1200" dirty="0" err="1">
                <a:cs typeface="Sarabun" panose="00000500000000000000" pitchFamily="2" charset="-34"/>
              </a:rPr>
              <a:t>DemoGraphics</a:t>
            </a:r>
            <a:endParaRPr lang="en-US" sz="1200" dirty="0">
              <a:cs typeface="Sarabun" panose="00000500000000000000" pitchFamily="2" charset="-34"/>
            </a:endParaRPr>
          </a:p>
          <a:p>
            <a:r>
              <a:rPr lang="en-US" sz="1200" dirty="0">
                <a:cs typeface="Sarabun" panose="00000500000000000000" pitchFamily="2" charset="-34"/>
              </a:rPr>
              <a:t>Psychographics</a:t>
            </a:r>
          </a:p>
          <a:p>
            <a:r>
              <a:rPr lang="en-US" sz="1200" dirty="0">
                <a:cs typeface="Sarabun" panose="00000500000000000000" pitchFamily="2" charset="-34"/>
              </a:rPr>
              <a:t>Other</a:t>
            </a:r>
          </a:p>
        </p:txBody>
      </p:sp>
      <p:pic>
        <p:nvPicPr>
          <p:cNvPr id="47" name="Picture 46">
            <a:extLst>
              <a:ext uri="{FF2B5EF4-FFF2-40B4-BE49-F238E27FC236}">
                <a16:creationId xmlns:a16="http://schemas.microsoft.com/office/drawing/2014/main" id="{0A5B75B6-92F1-996C-CED4-39401A7011F8}"/>
              </a:ext>
            </a:extLst>
          </p:cNvPr>
          <p:cNvPicPr>
            <a:picLocks noChangeAspect="1"/>
          </p:cNvPicPr>
          <p:nvPr/>
        </p:nvPicPr>
        <p:blipFill>
          <a:blip r:embed="rId3"/>
          <a:stretch>
            <a:fillRect/>
          </a:stretch>
        </p:blipFill>
        <p:spPr>
          <a:xfrm>
            <a:off x="359443" y="3863322"/>
            <a:ext cx="1056119" cy="1314847"/>
          </a:xfrm>
          <a:prstGeom prst="rect">
            <a:avLst/>
          </a:prstGeom>
        </p:spPr>
      </p:pic>
      <p:pic>
        <p:nvPicPr>
          <p:cNvPr id="53" name="Picture 52">
            <a:extLst>
              <a:ext uri="{FF2B5EF4-FFF2-40B4-BE49-F238E27FC236}">
                <a16:creationId xmlns:a16="http://schemas.microsoft.com/office/drawing/2014/main" id="{DA5EA5E1-A2CB-84FA-A28C-0E9847D31D5A}"/>
              </a:ext>
            </a:extLst>
          </p:cNvPr>
          <p:cNvPicPr>
            <a:picLocks noChangeAspect="1"/>
          </p:cNvPicPr>
          <p:nvPr/>
        </p:nvPicPr>
        <p:blipFill>
          <a:blip r:embed="rId4"/>
          <a:stretch>
            <a:fillRect/>
          </a:stretch>
        </p:blipFill>
        <p:spPr>
          <a:xfrm>
            <a:off x="1851368" y="4115781"/>
            <a:ext cx="829074" cy="466354"/>
          </a:xfrm>
          <a:prstGeom prst="rect">
            <a:avLst/>
          </a:prstGeom>
        </p:spPr>
      </p:pic>
      <p:grpSp>
        <p:nvGrpSpPr>
          <p:cNvPr id="63" name="Group 62">
            <a:extLst>
              <a:ext uri="{FF2B5EF4-FFF2-40B4-BE49-F238E27FC236}">
                <a16:creationId xmlns:a16="http://schemas.microsoft.com/office/drawing/2014/main" id="{41FA92BF-FBE9-9AC8-EFB7-0D43A81C5D2E}"/>
              </a:ext>
            </a:extLst>
          </p:cNvPr>
          <p:cNvGrpSpPr/>
          <p:nvPr/>
        </p:nvGrpSpPr>
        <p:grpSpPr>
          <a:xfrm>
            <a:off x="1982820" y="212095"/>
            <a:ext cx="1456129" cy="5197950"/>
            <a:chOff x="1928054" y="182941"/>
            <a:chExt cx="1456129" cy="5197950"/>
          </a:xfrm>
        </p:grpSpPr>
        <p:pic>
          <p:nvPicPr>
            <p:cNvPr id="1054" name="Picture 30">
              <a:extLst>
                <a:ext uri="{FF2B5EF4-FFF2-40B4-BE49-F238E27FC236}">
                  <a16:creationId xmlns:a16="http://schemas.microsoft.com/office/drawing/2014/main" id="{8E0C183C-D89A-1951-7095-2D5EA4614D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9015" y="656117"/>
              <a:ext cx="1102032" cy="41824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8E3D0799-342A-22E8-3C09-180011705492}"/>
                </a:ext>
              </a:extLst>
            </p:cNvPr>
            <p:cNvSpPr txBox="1"/>
            <p:nvPr/>
          </p:nvSpPr>
          <p:spPr>
            <a:xfrm>
              <a:off x="2204434" y="182941"/>
              <a:ext cx="750847" cy="369332"/>
            </a:xfrm>
            <a:prstGeom prst="rect">
              <a:avLst/>
            </a:prstGeom>
            <a:noFill/>
          </p:spPr>
          <p:txBody>
            <a:bodyPr wrap="none" rtlCol="0">
              <a:spAutoFit/>
            </a:bodyPr>
            <a:lstStyle/>
            <a:p>
              <a:r>
                <a:rPr lang="en-US" dirty="0">
                  <a:cs typeface="Sarabun" panose="00000500000000000000" pitchFamily="2" charset="-34"/>
                </a:rPr>
                <a:t>Ingest</a:t>
              </a:r>
            </a:p>
          </p:txBody>
        </p:sp>
        <p:sp>
          <p:nvSpPr>
            <p:cNvPr id="39" name="Rectangle: Rounded Corners 38">
              <a:extLst>
                <a:ext uri="{FF2B5EF4-FFF2-40B4-BE49-F238E27FC236}">
                  <a16:creationId xmlns:a16="http://schemas.microsoft.com/office/drawing/2014/main" id="{0B9CCBD5-0EAB-B7BB-934D-2C3CAC3956F1}"/>
                </a:ext>
              </a:extLst>
            </p:cNvPr>
            <p:cNvSpPr/>
            <p:nvPr/>
          </p:nvSpPr>
          <p:spPr>
            <a:xfrm>
              <a:off x="1928054" y="604030"/>
              <a:ext cx="1285369" cy="4776861"/>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pic>
          <p:nvPicPr>
            <p:cNvPr id="1056" name="Picture 32">
              <a:extLst>
                <a:ext uri="{FF2B5EF4-FFF2-40B4-BE49-F238E27FC236}">
                  <a16:creationId xmlns:a16="http://schemas.microsoft.com/office/drawing/2014/main" id="{4058B65D-A8A4-5D97-324C-FFB5FF8B35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5448" y="958370"/>
              <a:ext cx="829073" cy="82907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DD2A424E-FF59-E229-C6FF-37364709570F}"/>
                </a:ext>
              </a:extLst>
            </p:cNvPr>
            <p:cNvSpPr txBox="1"/>
            <p:nvPr/>
          </p:nvSpPr>
          <p:spPr>
            <a:xfrm>
              <a:off x="2036098" y="1760997"/>
              <a:ext cx="938077" cy="253916"/>
            </a:xfrm>
            <a:prstGeom prst="rect">
              <a:avLst/>
            </a:prstGeom>
            <a:noFill/>
          </p:spPr>
          <p:txBody>
            <a:bodyPr wrap="none" rtlCol="0">
              <a:spAutoFit/>
            </a:bodyPr>
            <a:lstStyle/>
            <a:p>
              <a:r>
                <a:rPr lang="en-US" sz="1050" dirty="0">
                  <a:cs typeface="Sarabun" panose="00000500000000000000" pitchFamily="2" charset="-34"/>
                </a:rPr>
                <a:t>Services Hubs</a:t>
              </a:r>
            </a:p>
          </p:txBody>
        </p:sp>
        <p:pic>
          <p:nvPicPr>
            <p:cNvPr id="1058" name="Picture 34">
              <a:extLst>
                <a:ext uri="{FF2B5EF4-FFF2-40B4-BE49-F238E27FC236}">
                  <a16:creationId xmlns:a16="http://schemas.microsoft.com/office/drawing/2014/main" id="{7EB56A0C-4D1A-AA8F-41DE-F83A9D5B54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3461" y="2014913"/>
              <a:ext cx="987771" cy="9877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2DBEE941-3E4C-2DF9-437A-34236AEE7503}"/>
                </a:ext>
              </a:extLst>
            </p:cNvPr>
            <p:cNvPicPr>
              <a:picLocks noChangeAspect="1"/>
            </p:cNvPicPr>
            <p:nvPr/>
          </p:nvPicPr>
          <p:blipFill>
            <a:blip r:embed="rId8"/>
            <a:stretch>
              <a:fillRect/>
            </a:stretch>
          </p:blipFill>
          <p:spPr>
            <a:xfrm>
              <a:off x="2249346" y="3055955"/>
              <a:ext cx="627323" cy="627323"/>
            </a:xfrm>
            <a:prstGeom prst="rect">
              <a:avLst/>
            </a:prstGeom>
          </p:spPr>
        </p:pic>
        <p:sp>
          <p:nvSpPr>
            <p:cNvPr id="44" name="TextBox 43">
              <a:extLst>
                <a:ext uri="{FF2B5EF4-FFF2-40B4-BE49-F238E27FC236}">
                  <a16:creationId xmlns:a16="http://schemas.microsoft.com/office/drawing/2014/main" id="{AB9F9EA0-2EE5-BC77-C3DF-5A004D671D20}"/>
                </a:ext>
              </a:extLst>
            </p:cNvPr>
            <p:cNvSpPr txBox="1"/>
            <p:nvPr/>
          </p:nvSpPr>
          <p:spPr>
            <a:xfrm>
              <a:off x="2148874" y="3713596"/>
              <a:ext cx="788999" cy="253916"/>
            </a:xfrm>
            <a:prstGeom prst="rect">
              <a:avLst/>
            </a:prstGeom>
            <a:noFill/>
          </p:spPr>
          <p:txBody>
            <a:bodyPr wrap="none" rtlCol="0">
              <a:spAutoFit/>
            </a:bodyPr>
            <a:lstStyle/>
            <a:p>
              <a:r>
                <a:rPr lang="en-US" sz="1050" dirty="0">
                  <a:cs typeface="Sarabun" panose="00000500000000000000" pitchFamily="2" charset="-34"/>
                </a:rPr>
                <a:t>Event hubs</a:t>
              </a:r>
            </a:p>
          </p:txBody>
        </p:sp>
        <p:pic>
          <p:nvPicPr>
            <p:cNvPr id="56" name="Picture 55">
              <a:extLst>
                <a:ext uri="{FF2B5EF4-FFF2-40B4-BE49-F238E27FC236}">
                  <a16:creationId xmlns:a16="http://schemas.microsoft.com/office/drawing/2014/main" id="{C1FFBF7D-63FA-0582-2AB1-B5E75CC775D9}"/>
                </a:ext>
              </a:extLst>
            </p:cNvPr>
            <p:cNvPicPr>
              <a:picLocks noChangeAspect="1"/>
            </p:cNvPicPr>
            <p:nvPr/>
          </p:nvPicPr>
          <p:blipFill>
            <a:blip r:embed="rId9"/>
            <a:stretch>
              <a:fillRect/>
            </a:stretch>
          </p:blipFill>
          <p:spPr>
            <a:xfrm>
              <a:off x="2228786" y="4039504"/>
              <a:ext cx="1155397" cy="520651"/>
            </a:xfrm>
            <a:prstGeom prst="rect">
              <a:avLst/>
            </a:prstGeom>
          </p:spPr>
        </p:pic>
        <p:sp>
          <p:nvSpPr>
            <p:cNvPr id="57" name="TextBox 56">
              <a:extLst>
                <a:ext uri="{FF2B5EF4-FFF2-40B4-BE49-F238E27FC236}">
                  <a16:creationId xmlns:a16="http://schemas.microsoft.com/office/drawing/2014/main" id="{E0C0776A-3626-5652-26E9-62C4C6F2732B}"/>
                </a:ext>
              </a:extLst>
            </p:cNvPr>
            <p:cNvSpPr txBox="1"/>
            <p:nvPr/>
          </p:nvSpPr>
          <p:spPr>
            <a:xfrm>
              <a:off x="2260917" y="4600804"/>
              <a:ext cx="673582" cy="253916"/>
            </a:xfrm>
            <a:prstGeom prst="rect">
              <a:avLst/>
            </a:prstGeom>
            <a:noFill/>
          </p:spPr>
          <p:txBody>
            <a:bodyPr wrap="none" rtlCol="0">
              <a:spAutoFit/>
            </a:bodyPr>
            <a:lstStyle/>
            <a:p>
              <a:r>
                <a:rPr lang="en-US" sz="1050" dirty="0">
                  <a:cs typeface="Sarabun" panose="00000500000000000000" pitchFamily="2" charset="-34"/>
                </a:rPr>
                <a:t>Pipelines</a:t>
              </a:r>
            </a:p>
          </p:txBody>
        </p:sp>
        <p:sp>
          <p:nvSpPr>
            <p:cNvPr id="59" name="TextBox 58">
              <a:extLst>
                <a:ext uri="{FF2B5EF4-FFF2-40B4-BE49-F238E27FC236}">
                  <a16:creationId xmlns:a16="http://schemas.microsoft.com/office/drawing/2014/main" id="{E99777C1-4DE3-40D0-6D3E-F5D9AE61306D}"/>
                </a:ext>
              </a:extLst>
            </p:cNvPr>
            <p:cNvSpPr txBox="1"/>
            <p:nvPr/>
          </p:nvSpPr>
          <p:spPr>
            <a:xfrm>
              <a:off x="1997232" y="4830869"/>
              <a:ext cx="1230610" cy="338554"/>
            </a:xfrm>
            <a:prstGeom prst="rect">
              <a:avLst/>
            </a:prstGeom>
            <a:noFill/>
          </p:spPr>
          <p:txBody>
            <a:bodyPr wrap="square">
              <a:spAutoFit/>
            </a:bodyPr>
            <a:lstStyle/>
            <a:p>
              <a:pPr algn="ctr"/>
              <a:r>
                <a:rPr lang="en-US" sz="800" i="1" dirty="0">
                  <a:cs typeface="Sarabun" panose="00000500000000000000" pitchFamily="2" charset="-34"/>
                </a:rPr>
                <a:t>Scheduled/Event – Triggered data ingestion</a:t>
              </a:r>
            </a:p>
          </p:txBody>
        </p:sp>
      </p:grpSp>
      <p:grpSp>
        <p:nvGrpSpPr>
          <p:cNvPr id="1033" name="Group 1032">
            <a:extLst>
              <a:ext uri="{FF2B5EF4-FFF2-40B4-BE49-F238E27FC236}">
                <a16:creationId xmlns:a16="http://schemas.microsoft.com/office/drawing/2014/main" id="{8DA04472-03AB-3A62-F357-6FC686D780E2}"/>
              </a:ext>
            </a:extLst>
          </p:cNvPr>
          <p:cNvGrpSpPr/>
          <p:nvPr/>
        </p:nvGrpSpPr>
        <p:grpSpPr>
          <a:xfrm>
            <a:off x="3148901" y="5848618"/>
            <a:ext cx="5560983" cy="856646"/>
            <a:chOff x="1999015" y="5460993"/>
            <a:chExt cx="5560983" cy="856646"/>
          </a:xfrm>
        </p:grpSpPr>
        <p:sp>
          <p:nvSpPr>
            <p:cNvPr id="41" name="Rectangle: Rounded Corners 40">
              <a:extLst>
                <a:ext uri="{FF2B5EF4-FFF2-40B4-BE49-F238E27FC236}">
                  <a16:creationId xmlns:a16="http://schemas.microsoft.com/office/drawing/2014/main" id="{59CBE872-759F-B76E-CAF7-F76E04B1B27E}"/>
                </a:ext>
              </a:extLst>
            </p:cNvPr>
            <p:cNvSpPr/>
            <p:nvPr/>
          </p:nvSpPr>
          <p:spPr>
            <a:xfrm>
              <a:off x="1999015" y="5507680"/>
              <a:ext cx="5560983" cy="78453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Sarabun" panose="00000500000000000000" pitchFamily="2" charset="-34"/>
              </a:endParaRPr>
            </a:p>
          </p:txBody>
        </p:sp>
        <p:sp>
          <p:nvSpPr>
            <p:cNvPr id="60" name="TextBox 59">
              <a:extLst>
                <a:ext uri="{FF2B5EF4-FFF2-40B4-BE49-F238E27FC236}">
                  <a16:creationId xmlns:a16="http://schemas.microsoft.com/office/drawing/2014/main" id="{ACC771A9-58D1-5A8A-71BC-BA11E30D808E}"/>
                </a:ext>
              </a:extLst>
            </p:cNvPr>
            <p:cNvSpPr txBox="1"/>
            <p:nvPr/>
          </p:nvSpPr>
          <p:spPr>
            <a:xfrm>
              <a:off x="1999015" y="6040640"/>
              <a:ext cx="835613" cy="276999"/>
            </a:xfrm>
            <a:prstGeom prst="rect">
              <a:avLst/>
            </a:prstGeom>
            <a:noFill/>
          </p:spPr>
          <p:txBody>
            <a:bodyPr wrap="none" rtlCol="0">
              <a:spAutoFit/>
            </a:bodyPr>
            <a:lstStyle/>
            <a:p>
              <a:r>
                <a:rPr lang="en-US" sz="1200" dirty="0">
                  <a:cs typeface="Sarabun" panose="00000500000000000000" pitchFamily="2" charset="-34"/>
                </a:rPr>
                <a:t>Connector</a:t>
              </a:r>
            </a:p>
          </p:txBody>
        </p:sp>
        <p:pic>
          <p:nvPicPr>
            <p:cNvPr id="1070" name="Picture 46">
              <a:extLst>
                <a:ext uri="{FF2B5EF4-FFF2-40B4-BE49-F238E27FC236}">
                  <a16:creationId xmlns:a16="http://schemas.microsoft.com/office/drawing/2014/main" id="{ADB2F0B5-78D9-93B0-0D2F-6AA6E3FC8A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6098" y="5460993"/>
              <a:ext cx="15240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a:extLst>
                <a:ext uri="{FF2B5EF4-FFF2-40B4-BE49-F238E27FC236}">
                  <a16:creationId xmlns:a16="http://schemas.microsoft.com/office/drawing/2014/main" id="{37A6F38A-CFC8-3D59-A669-B5A2E99AC96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13652" y="5508665"/>
              <a:ext cx="1247775"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a:extLst>
                <a:ext uri="{FF2B5EF4-FFF2-40B4-BE49-F238E27FC236}">
                  <a16:creationId xmlns:a16="http://schemas.microsoft.com/office/drawing/2014/main" id="{315F71D6-968C-6915-A63A-E022EE5853D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0340" y="5570589"/>
              <a:ext cx="1552575" cy="5334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61BFE6DC-95C2-08A1-3CCE-C3C3E2737CAE}"/>
                </a:ext>
              </a:extLst>
            </p:cNvPr>
            <p:cNvPicPr>
              <a:picLocks noChangeAspect="1"/>
            </p:cNvPicPr>
            <p:nvPr/>
          </p:nvPicPr>
          <p:blipFill>
            <a:blip r:embed="rId13"/>
            <a:stretch>
              <a:fillRect/>
            </a:stretch>
          </p:blipFill>
          <p:spPr>
            <a:xfrm>
              <a:off x="6553968" y="5546353"/>
              <a:ext cx="581871" cy="581871"/>
            </a:xfrm>
            <a:prstGeom prst="rect">
              <a:avLst/>
            </a:prstGeom>
          </p:spPr>
        </p:pic>
      </p:grpSp>
      <p:sp>
        <p:nvSpPr>
          <p:cNvPr id="1024" name="Rectangle: Rounded Corners 1023">
            <a:extLst>
              <a:ext uri="{FF2B5EF4-FFF2-40B4-BE49-F238E27FC236}">
                <a16:creationId xmlns:a16="http://schemas.microsoft.com/office/drawing/2014/main" id="{D7E12B1B-2E16-6542-E2F4-F204C19B616F}"/>
              </a:ext>
            </a:extLst>
          </p:cNvPr>
          <p:cNvSpPr/>
          <p:nvPr/>
        </p:nvSpPr>
        <p:spPr>
          <a:xfrm>
            <a:off x="3579403" y="663836"/>
            <a:ext cx="1660191" cy="474609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025" name="TextBox 1024">
            <a:extLst>
              <a:ext uri="{FF2B5EF4-FFF2-40B4-BE49-F238E27FC236}">
                <a16:creationId xmlns:a16="http://schemas.microsoft.com/office/drawing/2014/main" id="{F27889B1-E3AE-515B-55E0-40C7E577C175}"/>
              </a:ext>
            </a:extLst>
          </p:cNvPr>
          <p:cNvSpPr txBox="1"/>
          <p:nvPr/>
        </p:nvSpPr>
        <p:spPr>
          <a:xfrm>
            <a:off x="3835447" y="271161"/>
            <a:ext cx="895502" cy="369332"/>
          </a:xfrm>
          <a:prstGeom prst="rect">
            <a:avLst/>
          </a:prstGeom>
          <a:noFill/>
        </p:spPr>
        <p:txBody>
          <a:bodyPr wrap="none" rtlCol="0">
            <a:spAutoFit/>
          </a:bodyPr>
          <a:lstStyle/>
          <a:p>
            <a:r>
              <a:rPr lang="en-US" dirty="0">
                <a:cs typeface="Sarabun" panose="00000500000000000000" pitchFamily="2" charset="-34"/>
              </a:rPr>
              <a:t>Storage</a:t>
            </a:r>
          </a:p>
        </p:txBody>
      </p:sp>
      <p:pic>
        <p:nvPicPr>
          <p:cNvPr id="1080" name="Picture 56">
            <a:extLst>
              <a:ext uri="{FF2B5EF4-FFF2-40B4-BE49-F238E27FC236}">
                <a16:creationId xmlns:a16="http://schemas.microsoft.com/office/drawing/2014/main" id="{D14A3B11-72B1-ADB6-46BE-AEE2FEACBEF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6963" y="1838745"/>
            <a:ext cx="1854240" cy="141596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26">
            <a:extLst>
              <a:ext uri="{FF2B5EF4-FFF2-40B4-BE49-F238E27FC236}">
                <a16:creationId xmlns:a16="http://schemas.microsoft.com/office/drawing/2014/main" id="{87149304-3FC7-D2AC-1BD8-854C88F93444}"/>
              </a:ext>
            </a:extLst>
          </p:cNvPr>
          <p:cNvPicPr>
            <a:picLocks noChangeAspect="1"/>
          </p:cNvPicPr>
          <p:nvPr/>
        </p:nvPicPr>
        <p:blipFill>
          <a:blip r:embed="rId15"/>
          <a:stretch>
            <a:fillRect/>
          </a:stretch>
        </p:blipFill>
        <p:spPr>
          <a:xfrm>
            <a:off x="3725399" y="3032207"/>
            <a:ext cx="1343415" cy="1343415"/>
          </a:xfrm>
          <a:prstGeom prst="rect">
            <a:avLst/>
          </a:prstGeom>
        </p:spPr>
      </p:pic>
      <p:sp>
        <p:nvSpPr>
          <p:cNvPr id="1035" name="Rectangle: Rounded Corners 1034">
            <a:extLst>
              <a:ext uri="{FF2B5EF4-FFF2-40B4-BE49-F238E27FC236}">
                <a16:creationId xmlns:a16="http://schemas.microsoft.com/office/drawing/2014/main" id="{5159BBFC-58C8-56B5-8243-20997FDDEE53}"/>
              </a:ext>
            </a:extLst>
          </p:cNvPr>
          <p:cNvSpPr/>
          <p:nvPr/>
        </p:nvSpPr>
        <p:spPr>
          <a:xfrm>
            <a:off x="5553484" y="1811468"/>
            <a:ext cx="1766909" cy="1373140"/>
          </a:xfrm>
          <a:prstGeom prst="round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037" name="TextBox 1036">
            <a:extLst>
              <a:ext uri="{FF2B5EF4-FFF2-40B4-BE49-F238E27FC236}">
                <a16:creationId xmlns:a16="http://schemas.microsoft.com/office/drawing/2014/main" id="{C382BE56-F169-5761-C3AA-DCE7610AB8F8}"/>
              </a:ext>
            </a:extLst>
          </p:cNvPr>
          <p:cNvSpPr txBox="1"/>
          <p:nvPr/>
        </p:nvSpPr>
        <p:spPr>
          <a:xfrm>
            <a:off x="3865013" y="5090226"/>
            <a:ext cx="1213794" cy="261610"/>
          </a:xfrm>
          <a:prstGeom prst="rect">
            <a:avLst/>
          </a:prstGeom>
          <a:noFill/>
        </p:spPr>
        <p:txBody>
          <a:bodyPr wrap="none" rtlCol="0">
            <a:spAutoFit/>
          </a:bodyPr>
          <a:lstStyle/>
          <a:p>
            <a:r>
              <a:rPr lang="en-US" sz="1100" dirty="0">
                <a:cs typeface="Sarabun" panose="00000500000000000000" pitchFamily="2" charset="-34"/>
              </a:rPr>
              <a:t>Metadata Storage</a:t>
            </a:r>
          </a:p>
        </p:txBody>
      </p:sp>
      <p:sp>
        <p:nvSpPr>
          <p:cNvPr id="1067" name="Rectangle: Rounded Corners 1066">
            <a:extLst>
              <a:ext uri="{FF2B5EF4-FFF2-40B4-BE49-F238E27FC236}">
                <a16:creationId xmlns:a16="http://schemas.microsoft.com/office/drawing/2014/main" id="{470C6A93-0000-EEB6-7441-097AF6F4CCF0}"/>
              </a:ext>
            </a:extLst>
          </p:cNvPr>
          <p:cNvSpPr/>
          <p:nvPr/>
        </p:nvSpPr>
        <p:spPr>
          <a:xfrm>
            <a:off x="7768506" y="634161"/>
            <a:ext cx="1524000" cy="1877495"/>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068" name="TextBox 1067">
            <a:extLst>
              <a:ext uri="{FF2B5EF4-FFF2-40B4-BE49-F238E27FC236}">
                <a16:creationId xmlns:a16="http://schemas.microsoft.com/office/drawing/2014/main" id="{AE9DDDBB-87E4-DB1A-AB2B-B76F020E607A}"/>
              </a:ext>
            </a:extLst>
          </p:cNvPr>
          <p:cNvSpPr txBox="1"/>
          <p:nvPr/>
        </p:nvSpPr>
        <p:spPr>
          <a:xfrm>
            <a:off x="7614407" y="327536"/>
            <a:ext cx="675185" cy="338554"/>
          </a:xfrm>
          <a:prstGeom prst="rect">
            <a:avLst/>
          </a:prstGeom>
          <a:noFill/>
        </p:spPr>
        <p:txBody>
          <a:bodyPr wrap="none" rtlCol="0">
            <a:spAutoFit/>
          </a:bodyPr>
          <a:lstStyle/>
          <a:p>
            <a:r>
              <a:rPr lang="en-US" sz="1600" dirty="0">
                <a:cs typeface="Sarabun" panose="00000500000000000000" pitchFamily="2" charset="-34"/>
              </a:rPr>
              <a:t>Serve</a:t>
            </a:r>
          </a:p>
        </p:txBody>
      </p:sp>
      <p:sp>
        <p:nvSpPr>
          <p:cNvPr id="1069" name="Rectangle: Rounded Corners 1068">
            <a:extLst>
              <a:ext uri="{FF2B5EF4-FFF2-40B4-BE49-F238E27FC236}">
                <a16:creationId xmlns:a16="http://schemas.microsoft.com/office/drawing/2014/main" id="{EE609101-0BA2-56F6-E531-9535B11A3A6A}"/>
              </a:ext>
            </a:extLst>
          </p:cNvPr>
          <p:cNvSpPr/>
          <p:nvPr/>
        </p:nvSpPr>
        <p:spPr>
          <a:xfrm>
            <a:off x="10160619" y="5205819"/>
            <a:ext cx="1524000" cy="124728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071" name="TextBox 1070">
            <a:extLst>
              <a:ext uri="{FF2B5EF4-FFF2-40B4-BE49-F238E27FC236}">
                <a16:creationId xmlns:a16="http://schemas.microsoft.com/office/drawing/2014/main" id="{FA723B85-53FF-B39B-2A55-9ACFBD240191}"/>
              </a:ext>
            </a:extLst>
          </p:cNvPr>
          <p:cNvSpPr txBox="1"/>
          <p:nvPr/>
        </p:nvSpPr>
        <p:spPr>
          <a:xfrm>
            <a:off x="10085206" y="4753944"/>
            <a:ext cx="990977" cy="369332"/>
          </a:xfrm>
          <a:prstGeom prst="rect">
            <a:avLst/>
          </a:prstGeom>
          <a:noFill/>
        </p:spPr>
        <p:txBody>
          <a:bodyPr wrap="none" rtlCol="0">
            <a:spAutoFit/>
          </a:bodyPr>
          <a:lstStyle/>
          <a:p>
            <a:r>
              <a:rPr lang="en-US" dirty="0">
                <a:cs typeface="Sarabun" panose="00000500000000000000" pitchFamily="2" charset="-34"/>
              </a:rPr>
              <a:t>Business</a:t>
            </a:r>
          </a:p>
        </p:txBody>
      </p:sp>
      <p:sp>
        <p:nvSpPr>
          <p:cNvPr id="1073" name="TextBox 1072">
            <a:extLst>
              <a:ext uri="{FF2B5EF4-FFF2-40B4-BE49-F238E27FC236}">
                <a16:creationId xmlns:a16="http://schemas.microsoft.com/office/drawing/2014/main" id="{FC1C12DD-24E9-4AFC-1E42-539AC4C01643}"/>
              </a:ext>
            </a:extLst>
          </p:cNvPr>
          <p:cNvSpPr txBox="1"/>
          <p:nvPr/>
        </p:nvSpPr>
        <p:spPr>
          <a:xfrm>
            <a:off x="10242159" y="5262563"/>
            <a:ext cx="1360919" cy="1107996"/>
          </a:xfrm>
          <a:prstGeom prst="rect">
            <a:avLst/>
          </a:prstGeom>
          <a:noFill/>
        </p:spPr>
        <p:txBody>
          <a:bodyPr wrap="square" rtlCol="0">
            <a:spAutoFit/>
          </a:bodyPr>
          <a:lstStyle/>
          <a:p>
            <a:r>
              <a:rPr lang="en-US" sz="1100" dirty="0">
                <a:cs typeface="Sarabun" panose="00000500000000000000" pitchFamily="2" charset="-34"/>
              </a:rPr>
              <a:t>Campaign</a:t>
            </a:r>
          </a:p>
          <a:p>
            <a:r>
              <a:rPr lang="en-US" sz="1100" dirty="0">
                <a:cs typeface="Sarabun" panose="00000500000000000000" pitchFamily="2" charset="-34"/>
              </a:rPr>
              <a:t>Analytics</a:t>
            </a:r>
          </a:p>
          <a:p>
            <a:r>
              <a:rPr lang="en-US" sz="1100" dirty="0">
                <a:cs typeface="Sarabun" panose="00000500000000000000" pitchFamily="2" charset="-34"/>
              </a:rPr>
              <a:t>Applications</a:t>
            </a:r>
          </a:p>
          <a:p>
            <a:r>
              <a:rPr lang="en-US" sz="1100" dirty="0">
                <a:cs typeface="Sarabun" panose="00000500000000000000" pitchFamily="2" charset="-34"/>
              </a:rPr>
              <a:t>Recommendation System</a:t>
            </a:r>
          </a:p>
          <a:p>
            <a:r>
              <a:rPr lang="en-US" sz="1100" dirty="0">
                <a:cs typeface="Sarabun" panose="00000500000000000000" pitchFamily="2" charset="-34"/>
              </a:rPr>
              <a:t>Data Share</a:t>
            </a:r>
          </a:p>
        </p:txBody>
      </p:sp>
      <p:pic>
        <p:nvPicPr>
          <p:cNvPr id="1075" name="Picture 1074">
            <a:extLst>
              <a:ext uri="{FF2B5EF4-FFF2-40B4-BE49-F238E27FC236}">
                <a16:creationId xmlns:a16="http://schemas.microsoft.com/office/drawing/2014/main" id="{0AADD84F-AEF4-E5B6-9F84-E239A5638573}"/>
              </a:ext>
            </a:extLst>
          </p:cNvPr>
          <p:cNvPicPr>
            <a:picLocks noChangeAspect="1"/>
          </p:cNvPicPr>
          <p:nvPr/>
        </p:nvPicPr>
        <p:blipFill rotWithShape="1">
          <a:blip r:embed="rId16"/>
          <a:srcRect b="8321"/>
          <a:stretch/>
        </p:blipFill>
        <p:spPr>
          <a:xfrm>
            <a:off x="8210239" y="660488"/>
            <a:ext cx="688355" cy="681567"/>
          </a:xfrm>
          <a:prstGeom prst="rect">
            <a:avLst/>
          </a:prstGeom>
        </p:spPr>
      </p:pic>
      <p:pic>
        <p:nvPicPr>
          <p:cNvPr id="1076" name="Picture 32">
            <a:extLst>
              <a:ext uri="{FF2B5EF4-FFF2-40B4-BE49-F238E27FC236}">
                <a16:creationId xmlns:a16="http://schemas.microsoft.com/office/drawing/2014/main" id="{147736F6-182D-A156-99B2-DC31005BDC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0905" y="1323580"/>
            <a:ext cx="549354" cy="549354"/>
          </a:xfrm>
          <a:prstGeom prst="rect">
            <a:avLst/>
          </a:prstGeom>
          <a:noFill/>
          <a:extLst>
            <a:ext uri="{909E8E84-426E-40DD-AFC4-6F175D3DCCD1}">
              <a14:hiddenFill xmlns:a14="http://schemas.microsoft.com/office/drawing/2010/main">
                <a:solidFill>
                  <a:srgbClr val="FFFFFF"/>
                </a:solidFill>
              </a14:hiddenFill>
            </a:ext>
          </a:extLst>
        </p:spPr>
      </p:pic>
      <p:pic>
        <p:nvPicPr>
          <p:cNvPr id="1079" name="Picture 1078">
            <a:extLst>
              <a:ext uri="{FF2B5EF4-FFF2-40B4-BE49-F238E27FC236}">
                <a16:creationId xmlns:a16="http://schemas.microsoft.com/office/drawing/2014/main" id="{C9266177-E373-8B94-0314-4E6BF9ABE384}"/>
              </a:ext>
            </a:extLst>
          </p:cNvPr>
          <p:cNvPicPr>
            <a:picLocks noChangeAspect="1"/>
          </p:cNvPicPr>
          <p:nvPr/>
        </p:nvPicPr>
        <p:blipFill>
          <a:blip r:embed="rId17"/>
          <a:stretch>
            <a:fillRect/>
          </a:stretch>
        </p:blipFill>
        <p:spPr>
          <a:xfrm>
            <a:off x="8378141" y="1823478"/>
            <a:ext cx="484171" cy="484171"/>
          </a:xfrm>
          <a:prstGeom prst="rect">
            <a:avLst/>
          </a:prstGeom>
        </p:spPr>
      </p:pic>
      <p:pic>
        <p:nvPicPr>
          <p:cNvPr id="1081" name="Picture 34">
            <a:extLst>
              <a:ext uri="{FF2B5EF4-FFF2-40B4-BE49-F238E27FC236}">
                <a16:creationId xmlns:a16="http://schemas.microsoft.com/office/drawing/2014/main" id="{ACD6883F-BB2A-724E-68B2-E91D4FE82D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1219" y="1287529"/>
            <a:ext cx="688354" cy="688354"/>
          </a:xfrm>
          <a:prstGeom prst="rect">
            <a:avLst/>
          </a:prstGeom>
          <a:noFill/>
          <a:extLst>
            <a:ext uri="{909E8E84-426E-40DD-AFC4-6F175D3DCCD1}">
              <a14:hiddenFill xmlns:a14="http://schemas.microsoft.com/office/drawing/2010/main">
                <a:solidFill>
                  <a:srgbClr val="FFFFFF"/>
                </a:solidFill>
              </a14:hiddenFill>
            </a:ext>
          </a:extLst>
        </p:spPr>
      </p:pic>
      <p:sp>
        <p:nvSpPr>
          <p:cNvPr id="1083" name="TextBox 1082">
            <a:extLst>
              <a:ext uri="{FF2B5EF4-FFF2-40B4-BE49-F238E27FC236}">
                <a16:creationId xmlns:a16="http://schemas.microsoft.com/office/drawing/2014/main" id="{0CF09AFF-7884-022B-DD41-7FF60FAB9519}"/>
              </a:ext>
            </a:extLst>
          </p:cNvPr>
          <p:cNvSpPr txBox="1"/>
          <p:nvPr/>
        </p:nvSpPr>
        <p:spPr>
          <a:xfrm>
            <a:off x="8169459" y="2270922"/>
            <a:ext cx="809837" cy="261610"/>
          </a:xfrm>
          <a:prstGeom prst="rect">
            <a:avLst/>
          </a:prstGeom>
          <a:noFill/>
        </p:spPr>
        <p:txBody>
          <a:bodyPr wrap="none" rtlCol="0">
            <a:spAutoFit/>
          </a:bodyPr>
          <a:lstStyle/>
          <a:p>
            <a:r>
              <a:rPr lang="en-US" sz="1100" dirty="0">
                <a:cs typeface="Sarabun" panose="00000500000000000000" pitchFamily="2" charset="-34"/>
              </a:rPr>
              <a:t>Data Share</a:t>
            </a:r>
          </a:p>
        </p:txBody>
      </p:sp>
      <p:sp>
        <p:nvSpPr>
          <p:cNvPr id="1104" name="Arrow: Right 1103">
            <a:extLst>
              <a:ext uri="{FF2B5EF4-FFF2-40B4-BE49-F238E27FC236}">
                <a16:creationId xmlns:a16="http://schemas.microsoft.com/office/drawing/2014/main" id="{F7832FFA-468A-7A46-D91F-31A9991160E6}"/>
              </a:ext>
            </a:extLst>
          </p:cNvPr>
          <p:cNvSpPr/>
          <p:nvPr/>
        </p:nvSpPr>
        <p:spPr>
          <a:xfrm>
            <a:off x="1463081" y="969801"/>
            <a:ext cx="481693" cy="240501"/>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105" name="Arrow: Right 1104">
            <a:extLst>
              <a:ext uri="{FF2B5EF4-FFF2-40B4-BE49-F238E27FC236}">
                <a16:creationId xmlns:a16="http://schemas.microsoft.com/office/drawing/2014/main" id="{A7CE7B83-71DE-3BD5-8BE3-8D13E40C4D19}"/>
              </a:ext>
            </a:extLst>
          </p:cNvPr>
          <p:cNvSpPr/>
          <p:nvPr/>
        </p:nvSpPr>
        <p:spPr>
          <a:xfrm>
            <a:off x="1692828" y="2683480"/>
            <a:ext cx="259183" cy="240501"/>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106" name="Arrow: Right 1105">
            <a:extLst>
              <a:ext uri="{FF2B5EF4-FFF2-40B4-BE49-F238E27FC236}">
                <a16:creationId xmlns:a16="http://schemas.microsoft.com/office/drawing/2014/main" id="{C940E8A8-9D6C-7925-D09C-2B2AD643F7DE}"/>
              </a:ext>
            </a:extLst>
          </p:cNvPr>
          <p:cNvSpPr/>
          <p:nvPr/>
        </p:nvSpPr>
        <p:spPr>
          <a:xfrm>
            <a:off x="1521808" y="4249425"/>
            <a:ext cx="259183" cy="240501"/>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112" name="Rectangle: Rounded Corners 1111">
            <a:extLst>
              <a:ext uri="{FF2B5EF4-FFF2-40B4-BE49-F238E27FC236}">
                <a16:creationId xmlns:a16="http://schemas.microsoft.com/office/drawing/2014/main" id="{B7F24CF6-8D62-985A-4324-87AF34917BCE}"/>
              </a:ext>
            </a:extLst>
          </p:cNvPr>
          <p:cNvSpPr/>
          <p:nvPr/>
        </p:nvSpPr>
        <p:spPr>
          <a:xfrm>
            <a:off x="9959442" y="659852"/>
            <a:ext cx="1919645" cy="392228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Sarabun" panose="00000500000000000000" pitchFamily="2" charset="-34"/>
              </a:rPr>
              <a:t>Customer agent service</a:t>
            </a:r>
          </a:p>
        </p:txBody>
      </p:sp>
      <p:sp>
        <p:nvSpPr>
          <p:cNvPr id="1113" name="TextBox 1112">
            <a:extLst>
              <a:ext uri="{FF2B5EF4-FFF2-40B4-BE49-F238E27FC236}">
                <a16:creationId xmlns:a16="http://schemas.microsoft.com/office/drawing/2014/main" id="{651CC571-613C-9D78-E128-9612A19DFC0B}"/>
              </a:ext>
            </a:extLst>
          </p:cNvPr>
          <p:cNvSpPr txBox="1"/>
          <p:nvPr/>
        </p:nvSpPr>
        <p:spPr>
          <a:xfrm>
            <a:off x="10246756" y="290520"/>
            <a:ext cx="1463542" cy="369332"/>
          </a:xfrm>
          <a:prstGeom prst="rect">
            <a:avLst/>
          </a:prstGeom>
          <a:noFill/>
        </p:spPr>
        <p:txBody>
          <a:bodyPr wrap="none" rtlCol="0">
            <a:spAutoFit/>
          </a:bodyPr>
          <a:lstStyle/>
          <a:p>
            <a:r>
              <a:rPr lang="en-US" dirty="0">
                <a:cs typeface="Sarabun" panose="00000500000000000000" pitchFamily="2" charset="-34"/>
              </a:rPr>
              <a:t>Agent Service</a:t>
            </a:r>
          </a:p>
        </p:txBody>
      </p:sp>
      <p:sp>
        <p:nvSpPr>
          <p:cNvPr id="1114" name="TextBox 1113">
            <a:extLst>
              <a:ext uri="{FF2B5EF4-FFF2-40B4-BE49-F238E27FC236}">
                <a16:creationId xmlns:a16="http://schemas.microsoft.com/office/drawing/2014/main" id="{321A9289-2F9F-2AC2-0CEC-2E858EB01534}"/>
              </a:ext>
            </a:extLst>
          </p:cNvPr>
          <p:cNvSpPr txBox="1"/>
          <p:nvPr/>
        </p:nvSpPr>
        <p:spPr>
          <a:xfrm>
            <a:off x="9951740" y="1807555"/>
            <a:ext cx="1937941" cy="430887"/>
          </a:xfrm>
          <a:prstGeom prst="rect">
            <a:avLst/>
          </a:prstGeom>
          <a:noFill/>
        </p:spPr>
        <p:txBody>
          <a:bodyPr wrap="square" rtlCol="0">
            <a:spAutoFit/>
          </a:bodyPr>
          <a:lstStyle/>
          <a:p>
            <a:pPr algn="ctr"/>
            <a:r>
              <a:rPr lang="en-US" sz="1100" dirty="0">
                <a:cs typeface="Sarabun" panose="00000500000000000000" pitchFamily="2" charset="-34"/>
              </a:rPr>
              <a:t>Customer Driven Agent Engineering System</a:t>
            </a:r>
          </a:p>
        </p:txBody>
      </p:sp>
      <p:pic>
        <p:nvPicPr>
          <p:cNvPr id="1137" name="Picture 1136">
            <a:extLst>
              <a:ext uri="{FF2B5EF4-FFF2-40B4-BE49-F238E27FC236}">
                <a16:creationId xmlns:a16="http://schemas.microsoft.com/office/drawing/2014/main" id="{605FED4E-B973-E095-57D8-5EFF964CC612}"/>
              </a:ext>
            </a:extLst>
          </p:cNvPr>
          <p:cNvPicPr>
            <a:picLocks noChangeAspect="1"/>
          </p:cNvPicPr>
          <p:nvPr/>
        </p:nvPicPr>
        <p:blipFill>
          <a:blip r:embed="rId18"/>
          <a:stretch>
            <a:fillRect/>
          </a:stretch>
        </p:blipFill>
        <p:spPr>
          <a:xfrm>
            <a:off x="10042392" y="2227820"/>
            <a:ext cx="1759597" cy="824078"/>
          </a:xfrm>
          <a:prstGeom prst="rect">
            <a:avLst/>
          </a:prstGeom>
        </p:spPr>
      </p:pic>
      <p:sp>
        <p:nvSpPr>
          <p:cNvPr id="1139" name="TextBox 1138">
            <a:extLst>
              <a:ext uri="{FF2B5EF4-FFF2-40B4-BE49-F238E27FC236}">
                <a16:creationId xmlns:a16="http://schemas.microsoft.com/office/drawing/2014/main" id="{A83F62C2-C27F-CA20-ED15-E82221F1C796}"/>
              </a:ext>
            </a:extLst>
          </p:cNvPr>
          <p:cNvSpPr txBox="1"/>
          <p:nvPr/>
        </p:nvSpPr>
        <p:spPr>
          <a:xfrm>
            <a:off x="10076782" y="3026222"/>
            <a:ext cx="1621494" cy="400110"/>
          </a:xfrm>
          <a:prstGeom prst="rect">
            <a:avLst/>
          </a:prstGeom>
          <a:noFill/>
        </p:spPr>
        <p:txBody>
          <a:bodyPr wrap="square">
            <a:spAutoFit/>
          </a:bodyPr>
          <a:lstStyle/>
          <a:p>
            <a:pPr algn="ctr"/>
            <a:r>
              <a:rPr lang="en-US" sz="1000" dirty="0">
                <a:cs typeface="Sarabun" panose="00000500000000000000" pitchFamily="2" charset="-34"/>
              </a:rPr>
              <a:t>Scalable Ai Platform Multi Tool</a:t>
            </a:r>
          </a:p>
        </p:txBody>
      </p:sp>
      <p:pic>
        <p:nvPicPr>
          <p:cNvPr id="1141" name="Picture 1140">
            <a:extLst>
              <a:ext uri="{FF2B5EF4-FFF2-40B4-BE49-F238E27FC236}">
                <a16:creationId xmlns:a16="http://schemas.microsoft.com/office/drawing/2014/main" id="{6961614E-8223-A734-DD4E-629CBCFB8B78}"/>
              </a:ext>
            </a:extLst>
          </p:cNvPr>
          <p:cNvPicPr>
            <a:picLocks noChangeAspect="1"/>
          </p:cNvPicPr>
          <p:nvPr/>
        </p:nvPicPr>
        <p:blipFill>
          <a:blip r:embed="rId19"/>
          <a:stretch>
            <a:fillRect/>
          </a:stretch>
        </p:blipFill>
        <p:spPr>
          <a:xfrm>
            <a:off x="10015732" y="796293"/>
            <a:ext cx="1766366" cy="922926"/>
          </a:xfrm>
          <a:prstGeom prst="rect">
            <a:avLst/>
          </a:prstGeom>
        </p:spPr>
      </p:pic>
      <p:pic>
        <p:nvPicPr>
          <p:cNvPr id="1145" name="Picture 1144">
            <a:extLst>
              <a:ext uri="{FF2B5EF4-FFF2-40B4-BE49-F238E27FC236}">
                <a16:creationId xmlns:a16="http://schemas.microsoft.com/office/drawing/2014/main" id="{E21B117F-E4B8-513A-6006-91BBBAE22DED}"/>
              </a:ext>
            </a:extLst>
          </p:cNvPr>
          <p:cNvPicPr>
            <a:picLocks noChangeAspect="1"/>
          </p:cNvPicPr>
          <p:nvPr/>
        </p:nvPicPr>
        <p:blipFill>
          <a:blip r:embed="rId20"/>
          <a:stretch>
            <a:fillRect/>
          </a:stretch>
        </p:blipFill>
        <p:spPr>
          <a:xfrm>
            <a:off x="10185402" y="3459758"/>
            <a:ext cx="1553908" cy="776954"/>
          </a:xfrm>
          <a:prstGeom prst="rect">
            <a:avLst/>
          </a:prstGeom>
        </p:spPr>
      </p:pic>
      <p:sp>
        <p:nvSpPr>
          <p:cNvPr id="1147" name="TextBox 1146">
            <a:extLst>
              <a:ext uri="{FF2B5EF4-FFF2-40B4-BE49-F238E27FC236}">
                <a16:creationId xmlns:a16="http://schemas.microsoft.com/office/drawing/2014/main" id="{EE23FA17-F9F8-7050-7084-EA123530DAE1}"/>
              </a:ext>
            </a:extLst>
          </p:cNvPr>
          <p:cNvSpPr txBox="1"/>
          <p:nvPr/>
        </p:nvSpPr>
        <p:spPr>
          <a:xfrm>
            <a:off x="10213851" y="4206433"/>
            <a:ext cx="1497009" cy="261610"/>
          </a:xfrm>
          <a:prstGeom prst="rect">
            <a:avLst/>
          </a:prstGeom>
          <a:noFill/>
        </p:spPr>
        <p:txBody>
          <a:bodyPr wrap="square">
            <a:spAutoFit/>
          </a:bodyPr>
          <a:lstStyle/>
          <a:p>
            <a:r>
              <a:rPr lang="en-US" sz="1100" dirty="0">
                <a:cs typeface="Sarabun" panose="00000500000000000000" pitchFamily="2" charset="-34"/>
              </a:rPr>
              <a:t>Customer service AI</a:t>
            </a:r>
          </a:p>
        </p:txBody>
      </p:sp>
      <p:sp>
        <p:nvSpPr>
          <p:cNvPr id="3" name="TextBox 2">
            <a:extLst>
              <a:ext uri="{FF2B5EF4-FFF2-40B4-BE49-F238E27FC236}">
                <a16:creationId xmlns:a16="http://schemas.microsoft.com/office/drawing/2014/main" id="{8CDB862A-D5A5-2680-8499-4F331D2E27E7}"/>
              </a:ext>
            </a:extLst>
          </p:cNvPr>
          <p:cNvSpPr txBox="1"/>
          <p:nvPr/>
        </p:nvSpPr>
        <p:spPr>
          <a:xfrm>
            <a:off x="5721715" y="1753191"/>
            <a:ext cx="6096000" cy="276999"/>
          </a:xfrm>
          <a:prstGeom prst="rect">
            <a:avLst/>
          </a:prstGeom>
          <a:noFill/>
        </p:spPr>
        <p:txBody>
          <a:bodyPr wrap="square">
            <a:spAutoFit/>
          </a:bodyPr>
          <a:lstStyle/>
          <a:p>
            <a:r>
              <a:rPr lang="en-US" sz="1200" dirty="0"/>
              <a:t>Metadata Enrichment</a:t>
            </a:r>
          </a:p>
        </p:txBody>
      </p:sp>
      <p:pic>
        <p:nvPicPr>
          <p:cNvPr id="1026" name="Picture 2" descr="Elasticsearch là gì? Cách sử dụng Elasticsearch">
            <a:extLst>
              <a:ext uri="{FF2B5EF4-FFF2-40B4-BE49-F238E27FC236}">
                <a16:creationId xmlns:a16="http://schemas.microsoft.com/office/drawing/2014/main" id="{10080D99-88B6-A8F8-816D-61004E168C6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66961" y="4278772"/>
            <a:ext cx="1483675" cy="8308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GraphQL là gì? So sánh chi tiết GraphQL và RESTZ.com Cloud – Tốc Độ Cao  Khởi Tạo Nhanh Chóng">
            <a:extLst>
              <a:ext uri="{FF2B5EF4-FFF2-40B4-BE49-F238E27FC236}">
                <a16:creationId xmlns:a16="http://schemas.microsoft.com/office/drawing/2014/main" id="{9005AE35-40C5-BE4B-1E6E-8C287994C4F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882188" y="1960270"/>
            <a:ext cx="1077012" cy="64963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FBDB6F7-33AB-5F99-D232-EE9128466AF3}"/>
              </a:ext>
            </a:extLst>
          </p:cNvPr>
          <p:cNvSpPr txBox="1"/>
          <p:nvPr/>
        </p:nvSpPr>
        <p:spPr>
          <a:xfrm>
            <a:off x="5803369" y="2570305"/>
            <a:ext cx="1545616" cy="261610"/>
          </a:xfrm>
          <a:prstGeom prst="rect">
            <a:avLst/>
          </a:prstGeom>
          <a:noFill/>
        </p:spPr>
        <p:txBody>
          <a:bodyPr wrap="none" rtlCol="0">
            <a:spAutoFit/>
          </a:bodyPr>
          <a:lstStyle/>
          <a:p>
            <a:r>
              <a:rPr lang="en-US" sz="1100" dirty="0">
                <a:cs typeface="Sarabun" panose="00000500000000000000" pitchFamily="2" charset="-34"/>
              </a:rPr>
              <a:t>Metadata Query Engine</a:t>
            </a:r>
          </a:p>
        </p:txBody>
      </p:sp>
      <p:cxnSp>
        <p:nvCxnSpPr>
          <p:cNvPr id="30" name="Connector: Elbow 29">
            <a:extLst>
              <a:ext uri="{FF2B5EF4-FFF2-40B4-BE49-F238E27FC236}">
                <a16:creationId xmlns:a16="http://schemas.microsoft.com/office/drawing/2014/main" id="{49106BB6-B437-DB5E-4DEF-7F061F98CD11}"/>
              </a:ext>
            </a:extLst>
          </p:cNvPr>
          <p:cNvCxnSpPr>
            <a:cxnSpLocks/>
            <a:stCxn id="39" idx="2"/>
          </p:cNvCxnSpPr>
          <p:nvPr/>
        </p:nvCxnSpPr>
        <p:spPr>
          <a:xfrm rot="5400000" flipH="1" flipV="1">
            <a:off x="2687990" y="2546970"/>
            <a:ext cx="2800590" cy="2925560"/>
          </a:xfrm>
          <a:prstGeom prst="bentConnector4">
            <a:avLst>
              <a:gd name="adj1" fmla="val -8163"/>
              <a:gd name="adj2" fmla="val 94957"/>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Arrow: Down 34">
            <a:extLst>
              <a:ext uri="{FF2B5EF4-FFF2-40B4-BE49-F238E27FC236}">
                <a16:creationId xmlns:a16="http://schemas.microsoft.com/office/drawing/2014/main" id="{6E27AFEF-EBB6-0C37-0F69-AAEF038BA658}"/>
              </a:ext>
            </a:extLst>
          </p:cNvPr>
          <p:cNvSpPr/>
          <p:nvPr/>
        </p:nvSpPr>
        <p:spPr>
          <a:xfrm rot="5400000">
            <a:off x="5294100" y="2270187"/>
            <a:ext cx="228216" cy="36646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40" name="Arrow: Right 39">
            <a:extLst>
              <a:ext uri="{FF2B5EF4-FFF2-40B4-BE49-F238E27FC236}">
                <a16:creationId xmlns:a16="http://schemas.microsoft.com/office/drawing/2014/main" id="{DC93B6BB-C63A-2D60-0387-CB849FABEC1C}"/>
              </a:ext>
            </a:extLst>
          </p:cNvPr>
          <p:cNvSpPr/>
          <p:nvPr/>
        </p:nvSpPr>
        <p:spPr>
          <a:xfrm>
            <a:off x="3297496" y="2223530"/>
            <a:ext cx="259183" cy="240501"/>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46" name="TextBox 45">
            <a:extLst>
              <a:ext uri="{FF2B5EF4-FFF2-40B4-BE49-F238E27FC236}">
                <a16:creationId xmlns:a16="http://schemas.microsoft.com/office/drawing/2014/main" id="{366777F8-A6C2-EA1A-D5F4-BA47E9E03A2D}"/>
              </a:ext>
            </a:extLst>
          </p:cNvPr>
          <p:cNvSpPr txBox="1"/>
          <p:nvPr/>
        </p:nvSpPr>
        <p:spPr>
          <a:xfrm>
            <a:off x="5809550" y="3646362"/>
            <a:ext cx="6096000" cy="276999"/>
          </a:xfrm>
          <a:prstGeom prst="rect">
            <a:avLst/>
          </a:prstGeom>
          <a:noFill/>
        </p:spPr>
        <p:txBody>
          <a:bodyPr wrap="square">
            <a:spAutoFit/>
          </a:bodyPr>
          <a:lstStyle/>
          <a:p>
            <a:r>
              <a:rPr lang="en-US" sz="1200" dirty="0"/>
              <a:t>RAG Management</a:t>
            </a:r>
          </a:p>
        </p:txBody>
      </p:sp>
      <p:sp>
        <p:nvSpPr>
          <p:cNvPr id="48" name="Rectangle: Rounded Corners 47">
            <a:extLst>
              <a:ext uri="{FF2B5EF4-FFF2-40B4-BE49-F238E27FC236}">
                <a16:creationId xmlns:a16="http://schemas.microsoft.com/office/drawing/2014/main" id="{DB368696-AA1C-4CDD-819E-825E76E9F0BC}"/>
              </a:ext>
            </a:extLst>
          </p:cNvPr>
          <p:cNvSpPr/>
          <p:nvPr/>
        </p:nvSpPr>
        <p:spPr>
          <a:xfrm>
            <a:off x="5669829" y="3683517"/>
            <a:ext cx="1766909" cy="1983772"/>
          </a:xfrm>
          <a:prstGeom prst="round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49" name="Arrow: Down 48">
            <a:extLst>
              <a:ext uri="{FF2B5EF4-FFF2-40B4-BE49-F238E27FC236}">
                <a16:creationId xmlns:a16="http://schemas.microsoft.com/office/drawing/2014/main" id="{5EBCB6AF-0E96-71D3-B8A2-B773CF3230D9}"/>
              </a:ext>
            </a:extLst>
          </p:cNvPr>
          <p:cNvSpPr/>
          <p:nvPr/>
        </p:nvSpPr>
        <p:spPr>
          <a:xfrm rot="16200000">
            <a:off x="5339893" y="4297075"/>
            <a:ext cx="228216" cy="36646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50" name="Rectangle: Rounded Corners 49">
            <a:extLst>
              <a:ext uri="{FF2B5EF4-FFF2-40B4-BE49-F238E27FC236}">
                <a16:creationId xmlns:a16="http://schemas.microsoft.com/office/drawing/2014/main" id="{3ECBB573-8395-A50B-72E6-FB081A3981AF}"/>
              </a:ext>
            </a:extLst>
          </p:cNvPr>
          <p:cNvSpPr/>
          <p:nvPr/>
        </p:nvSpPr>
        <p:spPr>
          <a:xfrm>
            <a:off x="6096000" y="3863322"/>
            <a:ext cx="927405" cy="4370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Naïve RAG</a:t>
            </a:r>
          </a:p>
        </p:txBody>
      </p:sp>
      <p:sp>
        <p:nvSpPr>
          <p:cNvPr id="51" name="Rectangle: Rounded Corners 50">
            <a:extLst>
              <a:ext uri="{FF2B5EF4-FFF2-40B4-BE49-F238E27FC236}">
                <a16:creationId xmlns:a16="http://schemas.microsoft.com/office/drawing/2014/main" id="{77999310-AF07-AA88-7B70-1DF1AE12346B}"/>
              </a:ext>
            </a:extLst>
          </p:cNvPr>
          <p:cNvSpPr/>
          <p:nvPr/>
        </p:nvSpPr>
        <p:spPr>
          <a:xfrm>
            <a:off x="6089580" y="4458612"/>
            <a:ext cx="927405" cy="4370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Advance RAG</a:t>
            </a:r>
          </a:p>
        </p:txBody>
      </p:sp>
      <p:sp>
        <p:nvSpPr>
          <p:cNvPr id="52" name="Rectangle: Rounded Corners 51">
            <a:extLst>
              <a:ext uri="{FF2B5EF4-FFF2-40B4-BE49-F238E27FC236}">
                <a16:creationId xmlns:a16="http://schemas.microsoft.com/office/drawing/2014/main" id="{A81D6EA3-0C80-ACC3-2C82-1AE8A6278091}"/>
              </a:ext>
            </a:extLst>
          </p:cNvPr>
          <p:cNvSpPr/>
          <p:nvPr/>
        </p:nvSpPr>
        <p:spPr>
          <a:xfrm>
            <a:off x="6110840" y="5077778"/>
            <a:ext cx="927405" cy="4370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Modular RAG</a:t>
            </a:r>
          </a:p>
        </p:txBody>
      </p:sp>
      <p:pic>
        <p:nvPicPr>
          <p:cNvPr id="54" name="Picture 62">
            <a:extLst>
              <a:ext uri="{FF2B5EF4-FFF2-40B4-BE49-F238E27FC236}">
                <a16:creationId xmlns:a16="http://schemas.microsoft.com/office/drawing/2014/main" id="{3637D5A3-1779-BCE9-1DC2-A3F0B9742D2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907179" y="4160172"/>
            <a:ext cx="638344" cy="2751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4">
            <a:extLst>
              <a:ext uri="{FF2B5EF4-FFF2-40B4-BE49-F238E27FC236}">
                <a16:creationId xmlns:a16="http://schemas.microsoft.com/office/drawing/2014/main" id="{BC5FB0BC-27FE-F81A-9543-12B713E52A9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07732" y="4031971"/>
            <a:ext cx="1306992" cy="71393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6">
            <a:extLst>
              <a:ext uri="{FF2B5EF4-FFF2-40B4-BE49-F238E27FC236}">
                <a16:creationId xmlns:a16="http://schemas.microsoft.com/office/drawing/2014/main" id="{61835367-B9C2-2372-98EB-5E92320C6D5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43495" y="4720505"/>
            <a:ext cx="1162823" cy="397356"/>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Rounded Corners 60">
            <a:extLst>
              <a:ext uri="{FF2B5EF4-FFF2-40B4-BE49-F238E27FC236}">
                <a16:creationId xmlns:a16="http://schemas.microsoft.com/office/drawing/2014/main" id="{8C82304D-743B-818A-EE10-B23B2C586536}"/>
              </a:ext>
            </a:extLst>
          </p:cNvPr>
          <p:cNvSpPr/>
          <p:nvPr/>
        </p:nvSpPr>
        <p:spPr>
          <a:xfrm>
            <a:off x="7777993" y="3785348"/>
            <a:ext cx="2061318" cy="1346483"/>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029" name="TextBox 1028">
            <a:extLst>
              <a:ext uri="{FF2B5EF4-FFF2-40B4-BE49-F238E27FC236}">
                <a16:creationId xmlns:a16="http://schemas.microsoft.com/office/drawing/2014/main" id="{61908494-4982-6029-C9DA-FD327048B53A}"/>
              </a:ext>
            </a:extLst>
          </p:cNvPr>
          <p:cNvSpPr txBox="1"/>
          <p:nvPr/>
        </p:nvSpPr>
        <p:spPr>
          <a:xfrm>
            <a:off x="7833473" y="3794986"/>
            <a:ext cx="1495479" cy="276999"/>
          </a:xfrm>
          <a:prstGeom prst="rect">
            <a:avLst/>
          </a:prstGeom>
          <a:noFill/>
        </p:spPr>
        <p:txBody>
          <a:bodyPr wrap="square" rtlCol="0">
            <a:spAutoFit/>
          </a:bodyPr>
          <a:lstStyle/>
          <a:p>
            <a:r>
              <a:rPr lang="en-US" sz="1200" dirty="0">
                <a:cs typeface="Sarabun" panose="00000500000000000000" pitchFamily="2" charset="-34"/>
              </a:rPr>
              <a:t>Frozen LLM</a:t>
            </a:r>
          </a:p>
        </p:txBody>
      </p:sp>
      <p:sp>
        <p:nvSpPr>
          <p:cNvPr id="1030" name="TextBox 1029">
            <a:extLst>
              <a:ext uri="{FF2B5EF4-FFF2-40B4-BE49-F238E27FC236}">
                <a16:creationId xmlns:a16="http://schemas.microsoft.com/office/drawing/2014/main" id="{4710EE73-37A1-B039-879B-A318B610E94F}"/>
              </a:ext>
            </a:extLst>
          </p:cNvPr>
          <p:cNvSpPr txBox="1"/>
          <p:nvPr/>
        </p:nvSpPr>
        <p:spPr>
          <a:xfrm>
            <a:off x="5783664" y="277938"/>
            <a:ext cx="771365" cy="369332"/>
          </a:xfrm>
          <a:prstGeom prst="rect">
            <a:avLst/>
          </a:prstGeom>
          <a:noFill/>
        </p:spPr>
        <p:txBody>
          <a:bodyPr wrap="none" rtlCol="0">
            <a:spAutoFit/>
          </a:bodyPr>
          <a:lstStyle/>
          <a:p>
            <a:r>
              <a:rPr lang="en-US" dirty="0">
                <a:cs typeface="Sarabun" panose="00000500000000000000" pitchFamily="2" charset="-34"/>
              </a:rPr>
              <a:t>Enrich</a:t>
            </a:r>
          </a:p>
        </p:txBody>
      </p:sp>
      <p:sp>
        <p:nvSpPr>
          <p:cNvPr id="1031" name="Arrow: Down 1030">
            <a:extLst>
              <a:ext uri="{FF2B5EF4-FFF2-40B4-BE49-F238E27FC236}">
                <a16:creationId xmlns:a16="http://schemas.microsoft.com/office/drawing/2014/main" id="{C6C833E0-2F79-6474-6988-180633DE356C}"/>
              </a:ext>
            </a:extLst>
          </p:cNvPr>
          <p:cNvSpPr/>
          <p:nvPr/>
        </p:nvSpPr>
        <p:spPr>
          <a:xfrm rot="16200000">
            <a:off x="7495658" y="4259567"/>
            <a:ext cx="228216" cy="36646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cxnSp>
        <p:nvCxnSpPr>
          <p:cNvPr id="1050" name="Straight Arrow Connector 1049">
            <a:extLst>
              <a:ext uri="{FF2B5EF4-FFF2-40B4-BE49-F238E27FC236}">
                <a16:creationId xmlns:a16="http://schemas.microsoft.com/office/drawing/2014/main" id="{C5EAB715-9FDF-EFC8-7FA8-A359115CEC4D}"/>
              </a:ext>
            </a:extLst>
          </p:cNvPr>
          <p:cNvCxnSpPr>
            <a:cxnSpLocks/>
            <a:endCxn id="1083" idx="2"/>
          </p:cNvCxnSpPr>
          <p:nvPr/>
        </p:nvCxnSpPr>
        <p:spPr>
          <a:xfrm flipV="1">
            <a:off x="8574378" y="2532532"/>
            <a:ext cx="0" cy="125281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82880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F75BF8-008F-C143-EFF4-5085224DA8D3}"/>
              </a:ext>
            </a:extLst>
          </p:cNvPr>
          <p:cNvPicPr>
            <a:picLocks noChangeAspect="1"/>
          </p:cNvPicPr>
          <p:nvPr/>
        </p:nvPicPr>
        <p:blipFill>
          <a:blip r:embed="rId3"/>
          <a:stretch>
            <a:fillRect/>
          </a:stretch>
        </p:blipFill>
        <p:spPr>
          <a:xfrm>
            <a:off x="643467" y="1002622"/>
            <a:ext cx="10905066" cy="4852755"/>
          </a:xfrm>
          <a:prstGeom prst="rect">
            <a:avLst/>
          </a:prstGeom>
        </p:spPr>
      </p:pic>
    </p:spTree>
    <p:extLst>
      <p:ext uri="{BB962C8B-B14F-4D97-AF65-F5344CB8AC3E}">
        <p14:creationId xmlns:p14="http://schemas.microsoft.com/office/powerpoint/2010/main" val="627731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E9F042-7316-E6A4-D54C-7F6ACE7D527A}"/>
              </a:ext>
            </a:extLst>
          </p:cNvPr>
          <p:cNvPicPr>
            <a:picLocks noChangeAspect="1"/>
          </p:cNvPicPr>
          <p:nvPr/>
        </p:nvPicPr>
        <p:blipFill>
          <a:blip r:embed="rId2"/>
          <a:stretch>
            <a:fillRect/>
          </a:stretch>
        </p:blipFill>
        <p:spPr>
          <a:xfrm>
            <a:off x="419761" y="0"/>
            <a:ext cx="11352478" cy="6858000"/>
          </a:xfrm>
          <a:prstGeom prst="rect">
            <a:avLst/>
          </a:prstGeom>
        </p:spPr>
      </p:pic>
    </p:spTree>
    <p:extLst>
      <p:ext uri="{BB962C8B-B14F-4D97-AF65-F5344CB8AC3E}">
        <p14:creationId xmlns:p14="http://schemas.microsoft.com/office/powerpoint/2010/main" val="4008716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C5382D-2578-CE1C-D53F-BCBD53A80AE7}"/>
              </a:ext>
            </a:extLst>
          </p:cNvPr>
          <p:cNvPicPr>
            <a:picLocks noChangeAspect="1"/>
          </p:cNvPicPr>
          <p:nvPr/>
        </p:nvPicPr>
        <p:blipFill>
          <a:blip r:embed="rId3"/>
          <a:stretch>
            <a:fillRect/>
          </a:stretch>
        </p:blipFill>
        <p:spPr>
          <a:xfrm>
            <a:off x="4182462" y="383286"/>
            <a:ext cx="3827075" cy="6091427"/>
          </a:xfrm>
          <a:prstGeom prst="rect">
            <a:avLst/>
          </a:prstGeom>
        </p:spPr>
      </p:pic>
    </p:spTree>
    <p:extLst>
      <p:ext uri="{BB962C8B-B14F-4D97-AF65-F5344CB8AC3E}">
        <p14:creationId xmlns:p14="http://schemas.microsoft.com/office/powerpoint/2010/main" val="2404814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91BFE0-7A2E-4F08-B5D1-8DE7B37B1F79}"/>
              </a:ext>
            </a:extLst>
          </p:cNvPr>
          <p:cNvPicPr>
            <a:picLocks noChangeAspect="1"/>
          </p:cNvPicPr>
          <p:nvPr/>
        </p:nvPicPr>
        <p:blipFill>
          <a:blip r:embed="rId3"/>
          <a:stretch>
            <a:fillRect/>
          </a:stretch>
        </p:blipFill>
        <p:spPr>
          <a:xfrm>
            <a:off x="4433655" y="151942"/>
            <a:ext cx="3324689" cy="6554115"/>
          </a:xfrm>
          <a:prstGeom prst="rect">
            <a:avLst/>
          </a:prstGeom>
        </p:spPr>
      </p:pic>
    </p:spTree>
    <p:extLst>
      <p:ext uri="{BB962C8B-B14F-4D97-AF65-F5344CB8AC3E}">
        <p14:creationId xmlns:p14="http://schemas.microsoft.com/office/powerpoint/2010/main" val="1039358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CF6833-BF0E-6C3E-6BF1-84BB03209CC5}"/>
              </a:ext>
            </a:extLst>
          </p:cNvPr>
          <p:cNvPicPr>
            <a:picLocks noChangeAspect="1"/>
          </p:cNvPicPr>
          <p:nvPr/>
        </p:nvPicPr>
        <p:blipFill>
          <a:blip r:embed="rId3"/>
          <a:stretch>
            <a:fillRect/>
          </a:stretch>
        </p:blipFill>
        <p:spPr>
          <a:xfrm>
            <a:off x="3504838" y="56679"/>
            <a:ext cx="5182323" cy="6744641"/>
          </a:xfrm>
          <a:prstGeom prst="rect">
            <a:avLst/>
          </a:prstGeom>
        </p:spPr>
      </p:pic>
    </p:spTree>
    <p:extLst>
      <p:ext uri="{BB962C8B-B14F-4D97-AF65-F5344CB8AC3E}">
        <p14:creationId xmlns:p14="http://schemas.microsoft.com/office/powerpoint/2010/main" val="22199335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655</TotalTime>
  <Words>3178</Words>
  <Application>Microsoft Office PowerPoint</Application>
  <PresentationFormat>Widescreen</PresentationFormat>
  <Paragraphs>198</Paragraphs>
  <Slides>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Aptos</vt:lpstr>
      <vt:lpstr>Arial</vt:lpstr>
      <vt:lpstr>Calibri</vt:lpstr>
      <vt:lpstr>Calibri Light</vt:lpstr>
      <vt:lpstr>Sarabun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Dungha7@viettelgroup.viettelad.com</dc:creator>
  <cp:lastModifiedBy>Binh Nguyen Vu Hoa</cp:lastModifiedBy>
  <cp:revision>9</cp:revision>
  <dcterms:created xsi:type="dcterms:W3CDTF">2024-08-16T07:58:41Z</dcterms:created>
  <dcterms:modified xsi:type="dcterms:W3CDTF">2024-08-22T02:36:30Z</dcterms:modified>
</cp:coreProperties>
</file>